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7" r:id="rId2"/>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 id="283" r:id="rId29"/>
    <p:sldId id="284" r:id="rId30"/>
    <p:sldId id="285" r:id="rId31"/>
    <p:sldId id="286" r:id="rId32"/>
    <p:sldId id="288" r:id="rId33"/>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04" autoAdjust="0"/>
  </p:normalViewPr>
  <p:slideViewPr>
    <p:cSldViewPr snapToGrid="0" snapToObjects="1" showGuides="1">
      <p:cViewPr>
        <p:scale>
          <a:sx n="81" d="100"/>
          <a:sy n="81" d="100"/>
        </p:scale>
        <p:origin x="-1360" y="-672"/>
      </p:cViewPr>
      <p:guideLst>
        <p:guide orient="horz" pos="3159"/>
        <p:guide pos="2448"/>
      </p:guideLst>
    </p:cSldViewPr>
  </p:slideViewPr>
  <p:notesTextViewPr>
    <p:cViewPr>
      <p:scale>
        <a:sx n="100" d="100"/>
        <a:sy n="100" d="100"/>
      </p:scale>
      <p:origin x="0" y="0"/>
    </p:cViewPr>
  </p:notesTextViewPr>
  <p:sorterViewPr>
    <p:cViewPr>
      <p:scale>
        <a:sx n="171" d="100"/>
        <a:sy n="171" d="100"/>
      </p:scale>
      <p:origin x="0" y="44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8"/>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42AF7D-E591-A549-8261-9901E88FD8A0}"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343803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2AF7D-E591-A549-8261-9901E88FD8A0}"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246239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599" y="591397"/>
            <a:ext cx="4330144" cy="12586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2AF7D-E591-A549-8261-9901E88FD8A0}"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94671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2AF7D-E591-A549-8261-9901E88FD8A0}"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93006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1"/>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42AF7D-E591-A549-8261-9901E88FD8A0}"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3854478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42AF7D-E591-A549-8261-9901E88FD8A0}"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273677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5"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5"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42AF7D-E591-A549-8261-9901E88FD8A0}" type="datetimeFigureOut">
              <a:rPr lang="en-US" smtClean="0"/>
              <a:t>9/19/18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131500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42AF7D-E591-A549-8261-9901E88FD8A0}" type="datetimeFigureOut">
              <a:rPr lang="en-US" smtClean="0"/>
              <a:t>9/19/18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56038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2AF7D-E591-A549-8261-9901E88FD8A0}" type="datetimeFigureOut">
              <a:rPr lang="en-US" smtClean="0"/>
              <a:t>9/19/18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1592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5"/>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2AF7D-E591-A549-8261-9901E88FD8A0}"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3500320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42AF7D-E591-A549-8261-9901E88FD8A0}"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137C5-C3B1-0246-86AB-48E8CAD3C8BC}" type="slidenum">
              <a:rPr lang="en-US" smtClean="0"/>
              <a:t>‹#›</a:t>
            </a:fld>
            <a:endParaRPr lang="en-US"/>
          </a:p>
        </p:txBody>
      </p:sp>
    </p:spTree>
    <p:extLst>
      <p:ext uri="{BB962C8B-B14F-4D97-AF65-F5344CB8AC3E}">
        <p14:creationId xmlns:p14="http://schemas.microsoft.com/office/powerpoint/2010/main" val="33375349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5"/>
            <a:ext cx="6995160" cy="663807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52"/>
            <a:ext cx="1813560" cy="535517"/>
          </a:xfrm>
          <a:prstGeom prst="rect">
            <a:avLst/>
          </a:prstGeom>
        </p:spPr>
        <p:txBody>
          <a:bodyPr vert="horz" lIns="91440" tIns="45720" rIns="91440" bIns="45720" rtlCol="0" anchor="ctr"/>
          <a:lstStyle>
            <a:lvl1pPr algn="l">
              <a:defRPr sz="1200">
                <a:solidFill>
                  <a:schemeClr val="tx1">
                    <a:tint val="75000"/>
                  </a:schemeClr>
                </a:solidFill>
              </a:defRPr>
            </a:lvl1pPr>
          </a:lstStyle>
          <a:p>
            <a:fld id="{E742AF7D-E591-A549-8261-9901E88FD8A0}" type="datetimeFigureOut">
              <a:rPr lang="en-US" smtClean="0"/>
              <a:t>9/19/18</a:t>
            </a:fld>
            <a:endParaRPr lang="en-US"/>
          </a:p>
        </p:txBody>
      </p:sp>
      <p:sp>
        <p:nvSpPr>
          <p:cNvPr id="5" name="Footer Placeholder 4"/>
          <p:cNvSpPr>
            <a:spLocks noGrp="1"/>
          </p:cNvSpPr>
          <p:nvPr>
            <p:ph type="ftr" sz="quarter" idx="3"/>
          </p:nvPr>
        </p:nvSpPr>
        <p:spPr>
          <a:xfrm>
            <a:off x="2655570" y="9322652"/>
            <a:ext cx="2461260" cy="5355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52"/>
            <a:ext cx="1813560" cy="535517"/>
          </a:xfrm>
          <a:prstGeom prst="rect">
            <a:avLst/>
          </a:prstGeom>
        </p:spPr>
        <p:txBody>
          <a:bodyPr vert="horz" lIns="91440" tIns="45720" rIns="91440" bIns="45720" rtlCol="0" anchor="ctr"/>
          <a:lstStyle>
            <a:lvl1pPr algn="r">
              <a:defRPr sz="1200">
                <a:solidFill>
                  <a:schemeClr val="tx1">
                    <a:tint val="75000"/>
                  </a:schemeClr>
                </a:solidFill>
              </a:defRPr>
            </a:lvl1pPr>
          </a:lstStyle>
          <a:p>
            <a:fld id="{0DB137C5-C3B1-0246-86AB-48E8CAD3C8BC}" type="slidenum">
              <a:rPr lang="en-US" smtClean="0"/>
              <a:t>‹#›</a:t>
            </a:fld>
            <a:endParaRPr lang="en-US"/>
          </a:p>
        </p:txBody>
      </p:sp>
    </p:spTree>
    <p:extLst>
      <p:ext uri="{BB962C8B-B14F-4D97-AF65-F5344CB8AC3E}">
        <p14:creationId xmlns:p14="http://schemas.microsoft.com/office/powerpoint/2010/main" val="3856796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www.buscabiografias.com/biografia/verDetalle/4697/Carlos%20Santana"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es.wikipedia.org/wiki/Rita_Moreno"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es.wikipedia.org/wiki/Shakira"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es.wikipedia.org/wiki/Salma_Hayek"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es.wikipedia.org/wiki/Marc_Anthony"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es.wikipedia.org/wiki/%C3%93scar_de_La_Renta"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9.png"/><Relationship Id="rId5" Type="http://schemas.openxmlformats.org/officeDocument/2006/relationships/hyperlink" Target="https://es.wikipedia.org/wiki/C%C3%A9sar_Ch%C3%A1vez" TargetMode="External"/><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buenamusica.com/gloria-estefan/biografia"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s://www.biografiasyvidas.com/biografia/a/allende_isabel.htm"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youtu.be/3p8gfIcQ7sk" TargetMode="External"/><Relationship Id="rId5" Type="http://schemas.openxmlformats.org/officeDocument/2006/relationships/hyperlink" Target="https://es.wikipedia.org/wiki/Francisco_(papa)%23/media/File:Franciscus_in_2015.jpg" TargetMode="External"/><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es.wikipedia.org/wiki/Rub%C3%A9n_Blades" TargetMode="External"/><Relationship Id="rId5" Type="http://schemas.openxmlformats.org/officeDocument/2006/relationships/hyperlink" Target="http://salsaclasica.com/rubenblades/bio.asp" TargetMode="External"/><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es.wikipedia.org/wiki/Jos%C3%A9_Feliciano" TargetMode="External"/><Relationship Id="rId5" Type="http://schemas.openxmlformats.org/officeDocument/2006/relationships/hyperlink" Target="https://www.buenamusica.com/jose-feliciano/biografia" TargetMode="External"/><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es.wikipedia.org/wiki/%C3%93scar_de_la_Hoya" TargetMode="External"/><Relationship Id="rId5" Type="http://schemas.openxmlformats.org/officeDocument/2006/relationships/hyperlink" Target="https://www.buscabiografias.com/biografia/verDetalle/6442/Oscar%20De%20La%20Hoya" TargetMode="External"/><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0.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buscabiografias.com/biografia/verDetalle/1492/Oscar%20Hijuelos"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es.wikipedia.org/wiki/Ra%C3%BAl_Juli%C3%A1"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es.wikipedia.org/wiki/Ricky_Martin" TargetMode="External"/><Relationship Id="rId5" Type="http://schemas.openxmlformats.org/officeDocument/2006/relationships/hyperlink" Target="https://www.biografiasyvidas.com/biografia/m/martin_ricky.htm" TargetMode="External"/><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s://es.wikipedia.org/wiki/Carlos_Noriega"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4.jp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es.wikipedia.org/wiki/Edward_James_Olmos" TargetMode="External"/><Relationship Id="rId5" Type="http://schemas.openxmlformats.org/officeDocument/2006/relationships/hyperlink" Target="https://www.buscabiografias.com/biografia/verDetalle/2500/Edward%20James%20Olmos" TargetMode="External"/><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lexjuris.com/biografias/buscar/search.asp?rec_id=148"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www.buscabiografias.com/biografia/verDetalle/8808/Juan%20Luis%20Guerra" TargetMode="External"/><Relationship Id="rId5" Type="http://schemas.openxmlformats.org/officeDocument/2006/relationships/hyperlink" Target="https://es.wikipedia.org/wiki/Juan_Luis_Guerra" TargetMode="External"/><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9.jp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es.wikipedia.org/wiki/Juan_Pablo_Montoya" TargetMode="External"/><Relationship Id="rId5" Type="http://schemas.openxmlformats.org/officeDocument/2006/relationships/hyperlink" Target="https://www.biografiasyvidas.com/biografia/m/montoya_juan_pablo.htm" TargetMode="External"/><Relationship Id="rId6"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32.xml.rels><?xml version="1.0" encoding="UTF-8" standalone="yes"?>
<Relationships xmlns="http://schemas.openxmlformats.org/package/2006/relationships"><Relationship Id="rId11" Type="http://schemas.openxmlformats.org/officeDocument/2006/relationships/image" Target="../media/image41.jpg"/><Relationship Id="rId12" Type="http://schemas.openxmlformats.org/officeDocument/2006/relationships/image" Target="../media/image42.jpg"/><Relationship Id="rId13" Type="http://schemas.openxmlformats.org/officeDocument/2006/relationships/image" Target="../media/image43.jpg"/><Relationship Id="rId14" Type="http://schemas.openxmlformats.org/officeDocument/2006/relationships/image" Target="../media/image44.jpg"/><Relationship Id="rId15" Type="http://schemas.openxmlformats.org/officeDocument/2006/relationships/image" Target="../media/image45.jpg"/><Relationship Id="rId16" Type="http://schemas.openxmlformats.org/officeDocument/2006/relationships/image" Target="../media/image46.png"/><Relationship Id="rId17" Type="http://schemas.openxmlformats.org/officeDocument/2006/relationships/image" Target="../media/image47.png"/><Relationship Id="rId1" Type="http://schemas.openxmlformats.org/officeDocument/2006/relationships/slideLayout" Target="../slideLayouts/slideLayout7.xml"/><Relationship Id="rId2" Type="http://schemas.openxmlformats.org/officeDocument/2006/relationships/hyperlink" Target="http://www.speakinglatino.com/?utm_source=Song%20Roar&amp;utm_medium=Teacher%20Activity&amp;utm_campaign=Spanish%20Teachers" TargetMode="External"/><Relationship Id="rId3" Type="http://schemas.openxmlformats.org/officeDocument/2006/relationships/hyperlink" Target="mailto:twitter.com/@SpeakingLatino" TargetMode="External"/><Relationship Id="rId4" Type="http://schemas.openxmlformats.org/officeDocument/2006/relationships/hyperlink" Target="http://www.facebook.com/speakinglatino" TargetMode="External"/><Relationship Id="rId5" Type="http://schemas.openxmlformats.org/officeDocument/2006/relationships/hyperlink" Target="http://www.pinterest.com/speakinglatino" TargetMode="External"/><Relationship Id="rId6" Type="http://schemas.openxmlformats.org/officeDocument/2006/relationships/hyperlink" Target="http://www.youtube.com/user/SpeakingLatino" TargetMode="External"/><Relationship Id="rId7" Type="http://schemas.openxmlformats.org/officeDocument/2006/relationships/hyperlink" Target="http://www.speakinglatino.tumblr.com" TargetMode="External"/><Relationship Id="rId8" Type="http://schemas.openxmlformats.org/officeDocument/2006/relationships/hyperlink" Target="http://www.instagram.com/speakinglatino" TargetMode="External"/><Relationship Id="rId9" Type="http://schemas.openxmlformats.org/officeDocument/2006/relationships/hyperlink" Target="mailto:jared@speakinglatino.com" TargetMode="External"/><Relationship Id="rId10"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www.spoots.com/papas-mas-importantes-de-la-historia" TargetMode="External"/><Relationship Id="rId5" Type="http://schemas.openxmlformats.org/officeDocument/2006/relationships/hyperlink" Target="https://youtu.be/3p8gfIcQ7sk" TargetMode="External"/><Relationship Id="rId6" Type="http://schemas.openxmlformats.org/officeDocument/2006/relationships/hyperlink" Target="https://es.wikipedia.org/wiki/Francisco_(papa)%23/media/File:Franciscus_in_2015.jpg" TargetMode="External"/><Relationship Id="rId7"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png"/><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www.univision.com/noticias/educacion/astronauta-joe-acaba-sera-el-hispano-que-mas-tiempo-pase-en-el-espacio"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7.png"/><Relationship Id="rId5" Type="http://schemas.openxmlformats.org/officeDocument/2006/relationships/hyperlink" Target="https://es.wikipedia.org/wiki/Celia_Cruz" TargetMode="External"/><Relationship Id="rId6" Type="http://schemas.openxmlformats.org/officeDocument/2006/relationships/hyperlink" Target="http://web.mit.edu/21f.712/www/group4/celia_cruz.html" TargetMode="External"/><Relationship Id="rId7"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www.biografiasyvidas.com/biografia/p/puente_tito.htm" TargetMode="External"/><Relationship Id="rId5"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extBox 1"/>
          <p:cNvSpPr txBox="1"/>
          <p:nvPr/>
        </p:nvSpPr>
        <p:spPr>
          <a:xfrm>
            <a:off x="3" y="1855958"/>
            <a:ext cx="7772399" cy="3046988"/>
          </a:xfrm>
          <a:prstGeom prst="rect">
            <a:avLst/>
          </a:prstGeom>
          <a:noFill/>
        </p:spPr>
        <p:txBody>
          <a:bodyPr wrap="square" rtlCol="0">
            <a:spAutoFit/>
          </a:bodyPr>
          <a:lstStyle/>
          <a:p>
            <a:pPr algn="ctr"/>
            <a:r>
              <a:rPr lang="en-US" sz="9600" dirty="0" smtClean="0">
                <a:solidFill>
                  <a:srgbClr val="FFFFFF"/>
                </a:solidFill>
                <a:effectLst>
                  <a:outerShdw blurRad="50800" dist="38100" dir="2700000" algn="tl" rotWithShape="0">
                    <a:prstClr val="black">
                      <a:alpha val="40000"/>
                    </a:prstClr>
                  </a:outerShdw>
                </a:effectLst>
                <a:latin typeface="Yanone Kaffeesatz Bold"/>
                <a:cs typeface="Yanone Kaffeesatz Bold"/>
              </a:rPr>
              <a:t>30 Outstanding </a:t>
            </a:r>
          </a:p>
          <a:p>
            <a:pPr algn="ctr"/>
            <a:r>
              <a:rPr lang="en-US" sz="9600" dirty="0" smtClean="0">
                <a:solidFill>
                  <a:srgbClr val="FFFFFF"/>
                </a:solidFill>
                <a:effectLst>
                  <a:outerShdw blurRad="50800" dist="38100" dir="2700000" algn="tl" rotWithShape="0">
                    <a:prstClr val="black">
                      <a:alpha val="40000"/>
                    </a:prstClr>
                  </a:outerShdw>
                </a:effectLst>
                <a:latin typeface="Yanone Kaffeesatz Bold"/>
                <a:cs typeface="Yanone Kaffeesatz Bold"/>
              </a:rPr>
              <a:t>Hispanics</a:t>
            </a:r>
          </a:p>
        </p:txBody>
      </p:sp>
      <p:sp>
        <p:nvSpPr>
          <p:cNvPr id="3" name="Round Diagonal Corner Rectangle 2"/>
          <p:cNvSpPr/>
          <p:nvPr/>
        </p:nvSpPr>
        <p:spPr>
          <a:xfrm>
            <a:off x="457203" y="443071"/>
            <a:ext cx="6858000" cy="9143999"/>
          </a:xfrm>
          <a:prstGeom prst="round2DiagRect">
            <a:avLst>
              <a:gd name="adj1" fmla="val 7694"/>
              <a:gd name="adj2" fmla="val 0"/>
            </a:avLst>
          </a:prstGeom>
          <a:noFill/>
          <a:ln w="5715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 y="5638558"/>
            <a:ext cx="7772399" cy="2225225"/>
          </a:xfrm>
          <a:prstGeom prst="rect">
            <a:avLst/>
          </a:prstGeom>
          <a:noFill/>
        </p:spPr>
        <p:txBody>
          <a:bodyPr wrap="square" rtlCol="0">
            <a:spAutoFit/>
          </a:bodyPr>
          <a:lstStyle/>
          <a:p>
            <a:pPr marL="285750" indent="-285750" algn="ctr">
              <a:lnSpc>
                <a:spcPct val="130000"/>
              </a:lnSpc>
              <a:buFont typeface="Wingdings" charset="2"/>
              <a:buChar char="ü"/>
            </a:pPr>
            <a:r>
              <a:rPr lang="en-US" sz="3600" dirty="0" smtClean="0">
                <a:solidFill>
                  <a:srgbClr val="FFFFFF"/>
                </a:solidFill>
                <a:latin typeface="Avenir Black"/>
                <a:cs typeface="Avenir Black"/>
              </a:rPr>
              <a:t> Life highlights</a:t>
            </a:r>
          </a:p>
          <a:p>
            <a:pPr marL="285750" indent="-285750" algn="ctr">
              <a:lnSpc>
                <a:spcPct val="130000"/>
              </a:lnSpc>
              <a:buFont typeface="Wingdings" charset="2"/>
              <a:buChar char="ü"/>
            </a:pPr>
            <a:r>
              <a:rPr lang="en-US" sz="3600" dirty="0" smtClean="0">
                <a:solidFill>
                  <a:srgbClr val="FFFFFF"/>
                </a:solidFill>
                <a:latin typeface="Avenir Black"/>
                <a:cs typeface="Avenir Black"/>
              </a:rPr>
              <a:t> Contribution</a:t>
            </a:r>
          </a:p>
          <a:p>
            <a:pPr marL="285750" indent="-285750" algn="ctr">
              <a:lnSpc>
                <a:spcPct val="130000"/>
              </a:lnSpc>
              <a:buFont typeface="Wingdings" charset="2"/>
              <a:buChar char="ü"/>
            </a:pPr>
            <a:r>
              <a:rPr lang="en-US" sz="3600" dirty="0" smtClean="0">
                <a:solidFill>
                  <a:srgbClr val="FFFFFF"/>
                </a:solidFill>
                <a:latin typeface="Avenir Black"/>
                <a:cs typeface="Avenir Black"/>
              </a:rPr>
              <a:t> Photo</a:t>
            </a:r>
            <a:endParaRPr lang="en-US" sz="3600" dirty="0">
              <a:solidFill>
                <a:srgbClr val="FFFFFF"/>
              </a:solidFill>
              <a:latin typeface="Avenir Black"/>
              <a:cs typeface="Avenir Black"/>
            </a:endParaRPr>
          </a:p>
        </p:txBody>
      </p:sp>
      <p:pic>
        <p:nvPicPr>
          <p:cNvPr id="5" name="Picture 4" descr="New-Speaking-Latino-Logo-650p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968" y="8573454"/>
            <a:ext cx="2408465" cy="81887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7907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SELENA</a:t>
            </a:r>
          </a:p>
        </p:txBody>
      </p:sp>
      <p:sp>
        <p:nvSpPr>
          <p:cNvPr id="6" name="TextBox 5"/>
          <p:cNvSpPr txBox="1"/>
          <p:nvPr/>
        </p:nvSpPr>
        <p:spPr>
          <a:xfrm>
            <a:off x="724216" y="4353303"/>
            <a:ext cx="6323974" cy="3393237"/>
          </a:xfrm>
          <a:prstGeom prst="rect">
            <a:avLst/>
          </a:prstGeom>
          <a:noFill/>
        </p:spPr>
        <p:txBody>
          <a:bodyPr wrap="square" rtlCol="0">
            <a:spAutoFit/>
          </a:bodyPr>
          <a:lstStyle/>
          <a:p>
            <a:pPr>
              <a:lnSpc>
                <a:spcPct val="150000"/>
              </a:lnSpc>
            </a:pPr>
            <a:r>
              <a:rPr lang="en-US" dirty="0">
                <a:latin typeface="Avenir Book"/>
                <a:cs typeface="Avenir Book"/>
              </a:rPr>
              <a:t>She was one of the most important figures of the Latin genre and was a great proponent of Latin music. She is known as the Tex-Mex Queen, and was the most influential and best-selling Latin artist from the 90s. She was also a singer, businesswoman, model, actress, and fashion designer.</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She promoted the Tex-Mex genre to popular audiences.</a:t>
            </a:r>
            <a:endParaRPr lang="es-ES_tradnl"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r="-796" b="-26311"/>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fi-FI" sz="1600" dirty="0" err="1">
                <a:latin typeface="Avenir Book"/>
                <a:cs typeface="Avenir Book"/>
              </a:rPr>
              <a:t>Selena</a:t>
            </a:r>
            <a:r>
              <a:rPr lang="fi-FI" sz="1600" dirty="0">
                <a:latin typeface="Avenir Book"/>
                <a:cs typeface="Avenir Book"/>
              </a:rPr>
              <a:t> </a:t>
            </a:r>
            <a:r>
              <a:rPr lang="fi-FI" sz="1600" dirty="0" err="1">
                <a:latin typeface="Avenir Book"/>
                <a:cs typeface="Avenir Book"/>
              </a:rPr>
              <a:t>Quintanilla</a:t>
            </a:r>
            <a:r>
              <a:rPr lang="fi-FI" sz="1600" dirty="0">
                <a:latin typeface="Avenir Book"/>
                <a:cs typeface="Avenir Book"/>
              </a:rPr>
              <a:t> Pérez</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United States</a:t>
            </a:r>
            <a:r>
              <a:rPr lang="es-ES_tradnl" sz="1600" dirty="0" smtClean="0">
                <a:latin typeface="Avenir Book"/>
                <a:cs typeface="Avenir Book"/>
              </a:rPr>
              <a:t> </a:t>
            </a:r>
          </a:p>
          <a:p>
            <a:pPr>
              <a:lnSpc>
                <a:spcPct val="150000"/>
              </a:lnSpc>
            </a:pPr>
            <a:r>
              <a:rPr lang="es-ES_tradnl" sz="1600" dirty="0" smtClean="0">
                <a:latin typeface="Avenir Book"/>
                <a:cs typeface="Avenir Book"/>
              </a:rPr>
              <a:t>(</a:t>
            </a:r>
            <a:r>
              <a:rPr lang="es-ES_tradnl" sz="1600" dirty="0" err="1" smtClean="0">
                <a:latin typeface="Avenir Book"/>
                <a:cs typeface="Avenir Book"/>
              </a:rPr>
              <a:t>Mexican</a:t>
            </a:r>
            <a:r>
              <a:rPr lang="es-ES_tradnl" sz="1600" dirty="0" smtClean="0">
                <a:latin typeface="Avenir Book"/>
                <a:cs typeface="Avenir Book"/>
              </a:rPr>
              <a:t> </a:t>
            </a:r>
            <a:r>
              <a:rPr lang="fr-FR" sz="1600" dirty="0" err="1" smtClean="0">
                <a:latin typeface="Avenir Book"/>
                <a:cs typeface="Avenir Book"/>
              </a:rPr>
              <a:t>Descent</a:t>
            </a:r>
            <a:r>
              <a:rPr lang="es-ES_tradnl" sz="1600" dirty="0" smtClean="0">
                <a:latin typeface="Avenir Book"/>
                <a:cs typeface="Avenir Book"/>
              </a:rPr>
              <a:t>)</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April</a:t>
            </a:r>
            <a:r>
              <a:rPr lang="es-ES_tradnl" sz="1600" dirty="0" smtClean="0">
                <a:latin typeface="Avenir Book"/>
                <a:cs typeface="Avenir Book"/>
              </a:rPr>
              <a:t> </a:t>
            </a:r>
            <a:r>
              <a:rPr lang="ro-RO" sz="1600" dirty="0" smtClean="0">
                <a:latin typeface="Avenir Book"/>
                <a:cs typeface="Avenir Book"/>
              </a:rPr>
              <a:t>16, 1971</a:t>
            </a:r>
          </a:p>
          <a:p>
            <a:pPr>
              <a:lnSpc>
                <a:spcPct val="150000"/>
              </a:lnSpc>
            </a:pPr>
            <a:r>
              <a:rPr lang="en-US" sz="1600" b="1" dirty="0" smtClean="0">
                <a:latin typeface="Avenir Book"/>
                <a:cs typeface="Avenir Book"/>
              </a:rPr>
              <a:t>What does she do?:</a:t>
            </a:r>
            <a:r>
              <a:rPr lang="es-ES_tradnl" sz="1600" b="1" dirty="0" smtClean="0">
                <a:latin typeface="Avenir Book"/>
                <a:cs typeface="Avenir Book"/>
              </a:rPr>
              <a:t> </a:t>
            </a:r>
            <a:r>
              <a:rPr lang="en-US" sz="1600" dirty="0" smtClean="0">
                <a:latin typeface="Avenir Book"/>
                <a:cs typeface="Avenir Book"/>
              </a:rPr>
              <a:t>She is a singer</a:t>
            </a:r>
            <a:endParaRPr lang="en-US"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1" y="3112503"/>
            <a:ext cx="1623543" cy="1080669"/>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 </a:t>
            </a:r>
            <a:r>
              <a:rPr lang="pl-PL" sz="1000" dirty="0" err="1" smtClean="0">
                <a:latin typeface="Arial Narrow"/>
                <a:cs typeface="Arial Narrow"/>
              </a:rPr>
              <a:t>https</a:t>
            </a:r>
            <a:r>
              <a:rPr lang="pl-PL" sz="1000" dirty="0">
                <a:latin typeface="Arial Narrow"/>
                <a:cs typeface="Arial Narrow"/>
              </a:rPr>
              <a:t>://</a:t>
            </a:r>
            <a:r>
              <a:rPr lang="pl-PL" sz="1000" dirty="0" err="1">
                <a:latin typeface="Arial Narrow"/>
                <a:cs typeface="Arial Narrow"/>
              </a:rPr>
              <a:t>es.wikipedia.org</a:t>
            </a:r>
            <a:r>
              <a:rPr lang="pl-PL" sz="1000" dirty="0">
                <a:latin typeface="Arial Narrow"/>
                <a:cs typeface="Arial Narrow"/>
              </a:rPr>
              <a:t>/</a:t>
            </a:r>
            <a:r>
              <a:rPr lang="pl-PL" sz="1000" dirty="0" err="1">
                <a:latin typeface="Arial Narrow"/>
                <a:cs typeface="Arial Narrow"/>
              </a:rPr>
              <a:t>wiki</a:t>
            </a:r>
            <a:r>
              <a:rPr lang="pl-PL" sz="1000" dirty="0">
                <a:latin typeface="Arial Narrow"/>
                <a:cs typeface="Arial Narrow"/>
              </a:rPr>
              <a:t>/</a:t>
            </a:r>
            <a:r>
              <a:rPr lang="pl-PL" sz="1000" dirty="0" err="1" smtClean="0">
                <a:latin typeface="Arial Narrow"/>
                <a:cs typeface="Arial Narrow"/>
              </a:rPr>
              <a:t>Selena</a:t>
            </a:r>
            <a:r>
              <a:rPr lang="pl-PL" sz="1000" dirty="0" smtClean="0">
                <a:latin typeface="Arial Narrow"/>
                <a:cs typeface="Arial Narrow"/>
              </a:rPr>
              <a:t> . </a:t>
            </a:r>
            <a:r>
              <a:rPr lang="cs-CZ" sz="1000" dirty="0" err="1" smtClean="0">
                <a:latin typeface="Arial Narrow"/>
                <a:cs typeface="Arial Narrow"/>
              </a:rPr>
              <a:t>Photo</a:t>
            </a:r>
            <a:r>
              <a:rPr lang="cs-CZ" sz="1000" dirty="0" smtClean="0">
                <a:latin typeface="Arial Narrow"/>
                <a:cs typeface="Arial Narrow"/>
              </a:rPr>
              <a:t>: </a:t>
            </a:r>
            <a:r>
              <a:rPr lang="pl-PL" sz="1000" dirty="0" smtClean="0">
                <a:latin typeface="Arial Narrow"/>
                <a:cs typeface="Arial Narrow"/>
              </a:rPr>
              <a:t> Amazon </a:t>
            </a:r>
            <a:r>
              <a:rPr lang="es-ES_tradnl" sz="1000" dirty="0">
                <a:latin typeface="Arial Narrow"/>
                <a:cs typeface="Arial Narrow"/>
              </a:rPr>
              <a:t>http://</a:t>
            </a:r>
            <a:r>
              <a:rPr lang="es-ES_tradnl" sz="1000" dirty="0" err="1">
                <a:latin typeface="Arial Narrow"/>
                <a:cs typeface="Arial Narrow"/>
              </a:rPr>
              <a:t>a.co</a:t>
            </a:r>
            <a:r>
              <a:rPr lang="es-ES_tradnl" sz="1000" dirty="0">
                <a:latin typeface="Arial Narrow"/>
                <a:cs typeface="Arial Narrow"/>
              </a:rPr>
              <a:t>/</a:t>
            </a:r>
            <a:r>
              <a:rPr lang="es-ES_tradnl" sz="1000" dirty="0" err="1">
                <a:latin typeface="Arial Narrow"/>
                <a:cs typeface="Arial Narrow"/>
              </a:rPr>
              <a:t>ikxcadh</a:t>
            </a:r>
            <a:r>
              <a:rPr lang="pl-PL" sz="1000" dirty="0" smtClean="0">
                <a:latin typeface="Arial Narrow"/>
                <a:cs typeface="Arial Narrow"/>
              </a:rPr>
              <a:t> </a:t>
            </a:r>
            <a:endParaRPr lang="es-ES_tradnl" sz="1000" dirty="0">
              <a:latin typeface="Arial Narrow"/>
              <a:cs typeface="Arial Narrow"/>
            </a:endParaRPr>
          </a:p>
        </p:txBody>
      </p:sp>
      <p:pic>
        <p:nvPicPr>
          <p:cNvPr id="11" name="Picture 10" descr="New-Speaking-Latino-Logo-65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4210739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CARLOS SANTANA</a:t>
            </a:r>
          </a:p>
        </p:txBody>
      </p:sp>
      <p:sp>
        <p:nvSpPr>
          <p:cNvPr id="6" name="TextBox 5"/>
          <p:cNvSpPr txBox="1"/>
          <p:nvPr/>
        </p:nvSpPr>
        <p:spPr>
          <a:xfrm>
            <a:off x="724216" y="4353303"/>
            <a:ext cx="6323974" cy="4639732"/>
          </a:xfrm>
          <a:prstGeom prst="rect">
            <a:avLst/>
          </a:prstGeom>
          <a:noFill/>
        </p:spPr>
        <p:txBody>
          <a:bodyPr wrap="square" rtlCol="0">
            <a:spAutoFit/>
          </a:bodyPr>
          <a:lstStyle/>
          <a:p>
            <a:pPr>
              <a:lnSpc>
                <a:spcPct val="150000"/>
              </a:lnSpc>
            </a:pPr>
            <a:r>
              <a:rPr lang="en-US" dirty="0">
                <a:latin typeface="Avenir Book"/>
                <a:cs typeface="Avenir Book"/>
              </a:rPr>
              <a:t>He is considered the 20th best guitarist of all time, according to Rolling Stone magazine. He founded the Santana Blues Band and triumphs at the 1969 Woodstock Festival with his fusion of rock and Latin rhythms. He received a Grammy in 1988 for the best instrumental show and the honor of having a star on the Walk of Fame in Hollywood. Today he has a solo career.</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Pioneer of fusion of rock and Latin music. Creates the </a:t>
            </a:r>
            <a:r>
              <a:rPr lang="en-US" b="1" i="1" dirty="0" err="1">
                <a:solidFill>
                  <a:srgbClr val="E46C0A"/>
                </a:solidFill>
                <a:latin typeface="Avenir Black"/>
                <a:cs typeface="Avenir Black"/>
              </a:rPr>
              <a:t>Milagro</a:t>
            </a:r>
            <a:r>
              <a:rPr lang="en-US" b="1" i="1" dirty="0">
                <a:solidFill>
                  <a:srgbClr val="E46C0A"/>
                </a:solidFill>
                <a:latin typeface="Avenir Black"/>
                <a:cs typeface="Avenir Black"/>
              </a:rPr>
              <a:t> Foundation to help children and young people in the areas of arts, education and health.</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b="-33448"/>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hu-HU" sz="1600" dirty="0">
                <a:latin typeface="Avenir Book"/>
                <a:cs typeface="Avenir Book"/>
              </a:rPr>
              <a:t>Carlos Humberto Santana Barragán</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s-ES_tradnl" sz="1600" dirty="0" smtClean="0">
                <a:latin typeface="Avenir Book"/>
                <a:cs typeface="Avenir Book"/>
              </a:rPr>
              <a:t>México</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July</a:t>
            </a:r>
            <a:r>
              <a:rPr lang="es-ES_tradnl" sz="1600" dirty="0" smtClean="0">
                <a:latin typeface="Avenir Book"/>
                <a:cs typeface="Avenir Book"/>
              </a:rPr>
              <a:t> 20, 1947</a:t>
            </a:r>
            <a:endParaRPr lang="es-ES_tradnl" sz="1600" dirty="0">
              <a:latin typeface="Avenir Book"/>
              <a:cs typeface="Avenir Book"/>
            </a:endParaRP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n-US" sz="1600" dirty="0">
                <a:latin typeface="Avenir Book"/>
                <a:cs typeface="Avenir Book"/>
              </a:rPr>
              <a:t>He is a </a:t>
            </a:r>
            <a:r>
              <a:rPr lang="en-US" sz="1600" dirty="0" smtClean="0">
                <a:latin typeface="Avenir Book"/>
                <a:cs typeface="Avenir Book"/>
              </a:rPr>
              <a:t>rock guitar </a:t>
            </a:r>
            <a:r>
              <a:rPr lang="en-US" sz="1600" dirty="0">
                <a:latin typeface="Avenir Book"/>
                <a:cs typeface="Avenir Book"/>
              </a:rPr>
              <a:t>player</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1" y="3112503"/>
            <a:ext cx="1623543" cy="1080669"/>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a:latin typeface="Arial Narrow"/>
                <a:cs typeface="Arial Narrow"/>
                <a:hlinkClick r:id="rId4"/>
              </a:rPr>
              <a:t>https://www.buscabiografias.com/biografia/verDetalle/4697/Carlos%</a:t>
            </a:r>
            <a:r>
              <a:rPr lang="es-ES_tradnl" sz="1000" dirty="0" smtClean="0">
                <a:latin typeface="Arial Narrow"/>
                <a:cs typeface="Arial Narrow"/>
                <a:hlinkClick r:id="rId4"/>
              </a:rPr>
              <a:t>20Santana</a:t>
            </a:r>
            <a:r>
              <a:rPr lang="es-ES_tradnl" sz="1000" dirty="0" smtClean="0">
                <a:latin typeface="Arial Narrow"/>
                <a:cs typeface="Arial Narrow"/>
              </a:rPr>
              <a:t> and </a:t>
            </a:r>
            <a:r>
              <a:rPr lang="es-ES_tradnl" sz="1000" dirty="0" err="1" smtClean="0">
                <a:latin typeface="Arial Narrow"/>
                <a:cs typeface="Arial Narrow"/>
              </a:rPr>
              <a:t>https</a:t>
            </a:r>
            <a:r>
              <a:rPr lang="es-ES_tradnl" sz="1000" dirty="0">
                <a:latin typeface="Arial Narrow"/>
                <a:cs typeface="Arial Narrow"/>
              </a:rPr>
              <a:t>://</a:t>
            </a:r>
            <a:r>
              <a:rPr lang="es-ES_tradnl" sz="1000" dirty="0" err="1">
                <a:latin typeface="Arial Narrow"/>
                <a:cs typeface="Arial Narrow"/>
              </a:rPr>
              <a:t>es.wikipedia.org</a:t>
            </a:r>
            <a:r>
              <a:rPr lang="es-ES_tradnl" sz="1000" dirty="0">
                <a:latin typeface="Arial Narrow"/>
                <a:cs typeface="Arial Narrow"/>
              </a:rPr>
              <a:t>/wiki/</a:t>
            </a:r>
            <a:r>
              <a:rPr lang="es-ES_tradnl" sz="1000" dirty="0" err="1">
                <a:latin typeface="Arial Narrow"/>
                <a:cs typeface="Arial Narrow"/>
              </a:rPr>
              <a:t>Carlos_Santana</a:t>
            </a:r>
            <a:endParaRPr lang="es-ES_tradnl" sz="1000" dirty="0">
              <a:latin typeface="Arial Narrow"/>
              <a:cs typeface="Arial Narrow"/>
            </a:endParaRP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55654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RITA MORENO</a:t>
            </a:r>
          </a:p>
        </p:txBody>
      </p:sp>
      <p:sp>
        <p:nvSpPr>
          <p:cNvPr id="6" name="TextBox 5"/>
          <p:cNvSpPr txBox="1"/>
          <p:nvPr/>
        </p:nvSpPr>
        <p:spPr>
          <a:xfrm>
            <a:off x="724216" y="4353303"/>
            <a:ext cx="6323974" cy="3393237"/>
          </a:xfrm>
          <a:prstGeom prst="rect">
            <a:avLst/>
          </a:prstGeom>
          <a:noFill/>
        </p:spPr>
        <p:txBody>
          <a:bodyPr wrap="square" rtlCol="0">
            <a:spAutoFit/>
          </a:bodyPr>
          <a:lstStyle/>
          <a:p>
            <a:pPr>
              <a:lnSpc>
                <a:spcPct val="150000"/>
              </a:lnSpc>
            </a:pPr>
            <a:r>
              <a:rPr lang="en-US" dirty="0">
                <a:latin typeface="Avenir Book"/>
                <a:cs typeface="Avenir Book"/>
              </a:rPr>
              <a:t>She lends her voice to Spanish-language versions of American films. She had her first Broadway role at the age of 13, and her career has spanned for more than 70 years. She received the Presidential Medal of Freedom, the highest civilian honor of the United States.</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In 1977, Moreno was the first Latina to win an Oscar, a Grammy, a Tony, and an Emmy.</a:t>
            </a:r>
            <a:endParaRPr lang="es-ES_tradnl"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352" t="-11989" b="-22962"/>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pt-BR" sz="1600" dirty="0">
                <a:latin typeface="Avenir Book"/>
                <a:cs typeface="Avenir Book"/>
              </a:rPr>
              <a:t>Rosa Dolores </a:t>
            </a:r>
            <a:r>
              <a:rPr lang="pt-BR" sz="1600" dirty="0" err="1">
                <a:latin typeface="Avenir Book"/>
                <a:cs typeface="Avenir Book"/>
              </a:rPr>
              <a:t>Alverío</a:t>
            </a:r>
            <a:endParaRPr lang="pt-BR" sz="1600" dirty="0">
              <a:latin typeface="Avenir Book"/>
              <a:cs typeface="Avenir Book"/>
            </a:endParaRP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s-ES_tradnl" sz="1600" dirty="0" smtClean="0">
                <a:latin typeface="Avenir Book"/>
                <a:cs typeface="Avenir Book"/>
              </a:rPr>
              <a:t>Puerto Rico</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December</a:t>
            </a:r>
            <a:r>
              <a:rPr lang="es-ES_tradnl" sz="1600" dirty="0" smtClean="0">
                <a:latin typeface="Avenir Book"/>
                <a:cs typeface="Avenir Book"/>
              </a:rPr>
              <a:t> 11, 1931</a:t>
            </a:r>
          </a:p>
          <a:p>
            <a:pPr>
              <a:lnSpc>
                <a:spcPct val="150000"/>
              </a:lnSpc>
            </a:pPr>
            <a:r>
              <a:rPr lang="en-US" sz="1600" b="1" dirty="0" smtClean="0">
                <a:latin typeface="Avenir Book"/>
                <a:cs typeface="Avenir Book"/>
              </a:rPr>
              <a:t>What does she do?:</a:t>
            </a:r>
            <a:r>
              <a:rPr lang="es-ES_tradnl" sz="1600" b="1" dirty="0" smtClean="0">
                <a:latin typeface="Avenir Book"/>
                <a:cs typeface="Avenir Book"/>
              </a:rPr>
              <a:t> </a:t>
            </a:r>
            <a:r>
              <a:rPr lang="es-ES_tradnl" sz="1600" dirty="0" err="1" smtClean="0">
                <a:latin typeface="Avenir Book"/>
                <a:cs typeface="Avenir Book"/>
              </a:rPr>
              <a:t>She</a:t>
            </a:r>
            <a:r>
              <a:rPr lang="es-ES_tradnl" sz="1600" dirty="0" smtClean="0">
                <a:latin typeface="Avenir Book"/>
                <a:cs typeface="Avenir Book"/>
              </a:rPr>
              <a:t> </a:t>
            </a:r>
            <a:r>
              <a:rPr lang="es-ES_tradnl" sz="1600" dirty="0" err="1" smtClean="0">
                <a:latin typeface="Avenir Book"/>
                <a:cs typeface="Avenir Book"/>
              </a:rPr>
              <a:t>is</a:t>
            </a:r>
            <a:r>
              <a:rPr lang="es-ES_tradnl" sz="1600" dirty="0" smtClean="0">
                <a:latin typeface="Avenir Book"/>
                <a:cs typeface="Avenir Book"/>
              </a:rPr>
              <a:t> </a:t>
            </a:r>
            <a:r>
              <a:rPr lang="es-ES_tradnl" sz="1600" dirty="0" err="1" smtClean="0">
                <a:latin typeface="Avenir Book"/>
                <a:cs typeface="Avenir Book"/>
              </a:rPr>
              <a:t>an</a:t>
            </a:r>
            <a:r>
              <a:rPr lang="es-ES_tradnl" sz="1600" dirty="0" smtClean="0">
                <a:latin typeface="Avenir Book"/>
                <a:cs typeface="Avenir Book"/>
              </a:rPr>
              <a:t> </a:t>
            </a:r>
            <a:r>
              <a:rPr lang="es-ES_tradnl" sz="1600" dirty="0" err="1" smtClean="0">
                <a:latin typeface="Avenir Book"/>
                <a:cs typeface="Avenir Book"/>
              </a:rPr>
              <a:t>actress</a:t>
            </a:r>
            <a:r>
              <a:rPr lang="es-ES_tradnl" sz="1600" dirty="0" smtClean="0">
                <a:latin typeface="Avenir Book"/>
                <a:cs typeface="Avenir Book"/>
              </a:rPr>
              <a:t>, </a:t>
            </a:r>
            <a:r>
              <a:rPr lang="es-ES_tradnl" sz="1600" dirty="0" err="1" smtClean="0">
                <a:latin typeface="Avenir Book"/>
                <a:cs typeface="Avenir Book"/>
              </a:rPr>
              <a:t>singer</a:t>
            </a:r>
            <a:r>
              <a:rPr lang="es-ES_tradnl" sz="1600" dirty="0" smtClean="0">
                <a:latin typeface="Avenir Book"/>
                <a:cs typeface="Avenir Book"/>
              </a:rPr>
              <a:t> and </a:t>
            </a:r>
            <a:r>
              <a:rPr lang="es-ES_tradnl" sz="1600" dirty="0" err="1" smtClean="0">
                <a:latin typeface="Avenir Book"/>
                <a:cs typeface="Avenir Book"/>
              </a:rPr>
              <a:t>dancer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59" y="3112503"/>
            <a:ext cx="1623541" cy="1080669"/>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a:latin typeface="Arial Narrow"/>
                <a:cs typeface="Arial Narrow"/>
                <a:hlinkClick r:id="rId4"/>
              </a:rPr>
              <a:t>https://es.wikipedia.org/wiki/</a:t>
            </a:r>
            <a:r>
              <a:rPr lang="es-ES_tradnl" sz="1000" dirty="0" smtClean="0">
                <a:latin typeface="Arial Narrow"/>
                <a:cs typeface="Arial Narrow"/>
                <a:hlinkClick r:id="rId4"/>
              </a:rPr>
              <a:t>Rita_Moreno</a:t>
            </a:r>
            <a:r>
              <a:rPr lang="es-ES_tradnl" sz="1000" dirty="0" smtClean="0">
                <a:latin typeface="Arial Narrow"/>
                <a:cs typeface="Arial Narrow"/>
              </a:rPr>
              <a:t> y </a:t>
            </a:r>
            <a:r>
              <a:rPr lang="es-ES_tradnl" sz="1000" dirty="0" err="1" smtClean="0">
                <a:latin typeface="Arial Narrow"/>
                <a:cs typeface="Arial Narrow"/>
              </a:rPr>
              <a:t>https</a:t>
            </a:r>
            <a:r>
              <a:rPr lang="es-ES_tradnl" sz="1000" dirty="0">
                <a:latin typeface="Arial Narrow"/>
                <a:cs typeface="Arial Narrow"/>
              </a:rPr>
              <a:t>://</a:t>
            </a:r>
            <a:r>
              <a:rPr lang="es-ES_tradnl" sz="1000" dirty="0" err="1">
                <a:latin typeface="Arial Narrow"/>
                <a:cs typeface="Arial Narrow"/>
              </a:rPr>
              <a:t>www.buscabiografias.com</a:t>
            </a:r>
            <a:r>
              <a:rPr lang="es-ES_tradnl" sz="1000" dirty="0">
                <a:latin typeface="Arial Narrow"/>
                <a:cs typeface="Arial Narrow"/>
              </a:rPr>
              <a:t>/</a:t>
            </a:r>
            <a:r>
              <a:rPr lang="es-ES_tradnl" sz="1000" dirty="0" err="1">
                <a:latin typeface="Arial Narrow"/>
                <a:cs typeface="Arial Narrow"/>
              </a:rPr>
              <a:t>biografia</a:t>
            </a:r>
            <a:r>
              <a:rPr lang="es-ES_tradnl" sz="1000" dirty="0">
                <a:latin typeface="Arial Narrow"/>
                <a:cs typeface="Arial Narrow"/>
              </a:rPr>
              <a:t>/</a:t>
            </a:r>
            <a:r>
              <a:rPr lang="es-ES_tradnl" sz="1000" dirty="0" err="1">
                <a:latin typeface="Arial Narrow"/>
                <a:cs typeface="Arial Narrow"/>
              </a:rPr>
              <a:t>verDetalle</a:t>
            </a:r>
            <a:r>
              <a:rPr lang="es-ES_tradnl" sz="1000" dirty="0">
                <a:latin typeface="Arial Narrow"/>
                <a:cs typeface="Arial Narrow"/>
              </a:rPr>
              <a:t>/5815/Rita%20Moreno</a:t>
            </a: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4194659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SHAKIRA</a:t>
            </a:r>
          </a:p>
        </p:txBody>
      </p:sp>
      <p:sp>
        <p:nvSpPr>
          <p:cNvPr id="6" name="TextBox 5"/>
          <p:cNvSpPr txBox="1"/>
          <p:nvPr/>
        </p:nvSpPr>
        <p:spPr>
          <a:xfrm>
            <a:off x="724216" y="4353303"/>
            <a:ext cx="6323974" cy="4639732"/>
          </a:xfrm>
          <a:prstGeom prst="rect">
            <a:avLst/>
          </a:prstGeom>
          <a:noFill/>
        </p:spPr>
        <p:txBody>
          <a:bodyPr wrap="square" rtlCol="0">
            <a:spAutoFit/>
          </a:bodyPr>
          <a:lstStyle/>
          <a:p>
            <a:pPr>
              <a:lnSpc>
                <a:spcPct val="150000"/>
              </a:lnSpc>
            </a:pPr>
            <a:r>
              <a:rPr lang="en-US" dirty="0">
                <a:latin typeface="Avenir Book"/>
                <a:cs typeface="Avenir Book"/>
              </a:rPr>
              <a:t>She composed songs and attended child music competitions from a very young age. Her Lebanese grandmother taught her the art of Arab belly dancing. She is fluent in Portuguese, Italian, English, Spanish, and Arabic. </a:t>
            </a:r>
            <a:r>
              <a:rPr lang="en-US" dirty="0" err="1">
                <a:latin typeface="Avenir Book"/>
                <a:cs typeface="Avenir Book"/>
              </a:rPr>
              <a:t>Shakira</a:t>
            </a:r>
            <a:r>
              <a:rPr lang="en-US" dirty="0">
                <a:latin typeface="Avenir Book"/>
                <a:cs typeface="Avenir Book"/>
              </a:rPr>
              <a:t> is the singer of </a:t>
            </a:r>
            <a:r>
              <a:rPr lang="en-US" dirty="0" err="1">
                <a:latin typeface="Avenir Book"/>
                <a:cs typeface="Avenir Book"/>
              </a:rPr>
              <a:t>Waka</a:t>
            </a:r>
            <a:r>
              <a:rPr lang="en-US" dirty="0">
                <a:latin typeface="Avenir Book"/>
                <a:cs typeface="Avenir Book"/>
              </a:rPr>
              <a:t> </a:t>
            </a:r>
            <a:r>
              <a:rPr lang="en-US" dirty="0" err="1">
                <a:latin typeface="Avenir Book"/>
                <a:cs typeface="Avenir Book"/>
              </a:rPr>
              <a:t>Waka</a:t>
            </a:r>
            <a:r>
              <a:rPr lang="en-US" dirty="0">
                <a:latin typeface="Avenir Book"/>
                <a:cs typeface="Avenir Book"/>
              </a:rPr>
              <a:t>, the official song of the 2010 FIFA World Cup and one of her greatest musical successes. In 2000, the Colombian government named </a:t>
            </a:r>
            <a:r>
              <a:rPr lang="en-US" dirty="0" err="1">
                <a:latin typeface="Avenir Book"/>
                <a:cs typeface="Avenir Book"/>
              </a:rPr>
              <a:t>Shakira</a:t>
            </a:r>
            <a:r>
              <a:rPr lang="en-US" dirty="0">
                <a:latin typeface="Avenir Book"/>
                <a:cs typeface="Avenir Book"/>
              </a:rPr>
              <a:t> a Goodwill Ambassador.</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smtClean="0">
                <a:solidFill>
                  <a:srgbClr val="E46C0A"/>
                </a:solidFill>
                <a:latin typeface="Avenir Black"/>
                <a:cs typeface="Avenir Black"/>
              </a:rPr>
              <a:t>In </a:t>
            </a:r>
            <a:r>
              <a:rPr lang="en-US" b="1" i="1" dirty="0">
                <a:solidFill>
                  <a:srgbClr val="E46C0A"/>
                </a:solidFill>
                <a:latin typeface="Avenir Black"/>
                <a:cs typeface="Avenir Black"/>
              </a:rPr>
              <a:t>2011, President Obama elected </a:t>
            </a:r>
            <a:r>
              <a:rPr lang="en-US" b="1" i="1" dirty="0" err="1">
                <a:solidFill>
                  <a:srgbClr val="E46C0A"/>
                </a:solidFill>
                <a:latin typeface="Avenir Black"/>
                <a:cs typeface="Avenir Black"/>
              </a:rPr>
              <a:t>Shakira</a:t>
            </a:r>
            <a:r>
              <a:rPr lang="en-US" b="1" i="1" dirty="0">
                <a:solidFill>
                  <a:srgbClr val="E46C0A"/>
                </a:solidFill>
                <a:latin typeface="Avenir Black"/>
                <a:cs typeface="Avenir Black"/>
              </a:rPr>
              <a:t> for the Commission on Educational Excellence for </a:t>
            </a:r>
            <a:r>
              <a:rPr lang="en-US" b="1" i="1" dirty="0" smtClean="0">
                <a:solidFill>
                  <a:srgbClr val="E46C0A"/>
                </a:solidFill>
                <a:latin typeface="Avenir Black"/>
                <a:cs typeface="Avenir Black"/>
              </a:rPr>
              <a:t>Hispanics</a:t>
            </a:r>
            <a:r>
              <a:rPr lang="en-US" b="1" i="1" dirty="0" smtClean="0">
                <a:solidFill>
                  <a:srgbClr val="E46C0A"/>
                </a:solidFill>
                <a:latin typeface="Avenir Black"/>
                <a:cs typeface="Avenir Black"/>
              </a:rPr>
              <a:t>.</a:t>
            </a:r>
            <a:endParaRPr lang="es-ES_tradnl"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7331" r="-2063" b="-2928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4"/>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tr-TR" sz="1600" dirty="0" err="1">
                <a:latin typeface="Avenir Book"/>
                <a:cs typeface="Avenir Book"/>
              </a:rPr>
              <a:t>Shakira</a:t>
            </a:r>
            <a:r>
              <a:rPr lang="tr-TR" sz="1600" dirty="0">
                <a:latin typeface="Avenir Book"/>
                <a:cs typeface="Avenir Book"/>
              </a:rPr>
              <a:t> </a:t>
            </a:r>
            <a:r>
              <a:rPr lang="tr-TR" sz="1600" dirty="0" err="1">
                <a:latin typeface="Avenir Book"/>
                <a:cs typeface="Avenir Book"/>
              </a:rPr>
              <a:t>Isabel</a:t>
            </a:r>
            <a:r>
              <a:rPr lang="tr-TR" sz="1600" dirty="0">
                <a:latin typeface="Avenir Book"/>
                <a:cs typeface="Avenir Book"/>
              </a:rPr>
              <a:t> </a:t>
            </a:r>
            <a:r>
              <a:rPr lang="tr-TR" sz="1600" dirty="0" err="1">
                <a:latin typeface="Avenir Book"/>
                <a:cs typeface="Avenir Book"/>
              </a:rPr>
              <a:t>Mebarak</a:t>
            </a:r>
            <a:r>
              <a:rPr lang="tr-TR" sz="1600" dirty="0">
                <a:latin typeface="Avenir Book"/>
                <a:cs typeface="Avenir Book"/>
              </a:rPr>
              <a:t> </a:t>
            </a:r>
            <a:r>
              <a:rPr lang="tr-TR" sz="1600" dirty="0" err="1" smtClean="0">
                <a:latin typeface="Avenir Book"/>
                <a:cs typeface="Avenir Book"/>
              </a:rPr>
              <a:t>Ripoll</a:t>
            </a:r>
            <a:endParaRPr lang="tr-TR" sz="1600" dirty="0" smtClean="0">
              <a:latin typeface="Avenir Book"/>
              <a:cs typeface="Avenir Book"/>
            </a:endParaRP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s-ES_tradnl" sz="1600" dirty="0" smtClean="0">
                <a:latin typeface="Avenir Book"/>
                <a:cs typeface="Avenir Book"/>
              </a:rPr>
              <a:t>Colombia</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Februray</a:t>
            </a:r>
            <a:r>
              <a:rPr lang="es-ES_tradnl" sz="1600" dirty="0" smtClean="0">
                <a:latin typeface="Avenir Book"/>
                <a:cs typeface="Avenir Book"/>
              </a:rPr>
              <a:t> 2, 1977</a:t>
            </a:r>
          </a:p>
          <a:p>
            <a:pPr>
              <a:lnSpc>
                <a:spcPct val="150000"/>
              </a:lnSpc>
            </a:pPr>
            <a:r>
              <a:rPr lang="en-US" sz="1600" b="1" dirty="0" smtClean="0">
                <a:latin typeface="Avenir Book"/>
                <a:cs typeface="Avenir Book"/>
              </a:rPr>
              <a:t>What does he do?: </a:t>
            </a:r>
            <a:r>
              <a:rPr lang="en-US" sz="1600" dirty="0" smtClean="0">
                <a:latin typeface="Avenir Book"/>
                <a:cs typeface="Avenir Book"/>
              </a:rPr>
              <a:t>She is a singer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59" y="3112503"/>
            <a:ext cx="1623541" cy="1080669"/>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a:t>
            </a:r>
            <a:r>
              <a:rPr lang="es-ES_tradnl" sz="1000" dirty="0" smtClean="0">
                <a:latin typeface="Arial Narrow"/>
                <a:cs typeface="Arial Narrow"/>
              </a:rPr>
              <a:t>: </a:t>
            </a:r>
            <a:r>
              <a:rPr lang="es-ES_tradnl" sz="1000" dirty="0">
                <a:latin typeface="Arial Narrow"/>
                <a:cs typeface="Arial Narrow"/>
                <a:hlinkClick r:id="rId4"/>
              </a:rPr>
              <a:t>https://es.wikipedia.org/wiki/Shakira</a:t>
            </a:r>
            <a:r>
              <a:rPr lang="es-ES_tradnl" sz="1000" dirty="0">
                <a:latin typeface="Arial Narrow"/>
                <a:cs typeface="Arial Narrow"/>
              </a:rPr>
              <a:t> </a:t>
            </a:r>
            <a:r>
              <a:rPr lang="es-ES_tradnl" sz="1000" dirty="0" smtClean="0">
                <a:latin typeface="Arial Narrow"/>
                <a:cs typeface="Arial Narrow"/>
              </a:rPr>
              <a:t>and </a:t>
            </a:r>
            <a:r>
              <a:rPr lang="es-ES_tradnl" sz="1000" dirty="0" err="1">
                <a:latin typeface="Arial Narrow"/>
                <a:cs typeface="Arial Narrow"/>
              </a:rPr>
              <a:t>https</a:t>
            </a:r>
            <a:r>
              <a:rPr lang="es-ES_tradnl" sz="1000" dirty="0">
                <a:latin typeface="Arial Narrow"/>
                <a:cs typeface="Arial Narrow"/>
              </a:rPr>
              <a:t>://</a:t>
            </a:r>
            <a:r>
              <a:rPr lang="es-ES_tradnl" sz="1000" dirty="0" err="1">
                <a:latin typeface="Arial Narrow"/>
                <a:cs typeface="Arial Narrow"/>
              </a:rPr>
              <a:t>www.buscabiografias.com</a:t>
            </a:r>
            <a:r>
              <a:rPr lang="es-ES_tradnl" sz="1000" dirty="0">
                <a:latin typeface="Arial Narrow"/>
                <a:cs typeface="Arial Narrow"/>
              </a:rPr>
              <a:t>/</a:t>
            </a:r>
            <a:r>
              <a:rPr lang="es-ES_tradnl" sz="1000" dirty="0" err="1">
                <a:latin typeface="Arial Narrow"/>
                <a:cs typeface="Arial Narrow"/>
              </a:rPr>
              <a:t>biografia</a:t>
            </a:r>
            <a:r>
              <a:rPr lang="es-ES_tradnl" sz="1000" dirty="0">
                <a:latin typeface="Arial Narrow"/>
                <a:cs typeface="Arial Narrow"/>
              </a:rPr>
              <a:t>/</a:t>
            </a:r>
            <a:r>
              <a:rPr lang="es-ES_tradnl" sz="1000" dirty="0" err="1">
                <a:latin typeface="Arial Narrow"/>
                <a:cs typeface="Arial Narrow"/>
              </a:rPr>
              <a:t>verDetalle</a:t>
            </a:r>
            <a:r>
              <a:rPr lang="es-ES_tradnl" sz="1000" dirty="0">
                <a:latin typeface="Arial Narrow"/>
                <a:cs typeface="Arial Narrow"/>
              </a:rPr>
              <a:t>/2161/Shakira</a:t>
            </a: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191688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hu-HU" sz="3200" dirty="0" smtClean="0">
                <a:solidFill>
                  <a:srgbClr val="E46C0A"/>
                </a:solidFill>
                <a:latin typeface="Yanone Kaffeesatz Bold"/>
                <a:cs typeface="Yanone Kaffeesatz Bold"/>
              </a:rPr>
              <a:t>SALMA HAYEK</a:t>
            </a:r>
            <a:endParaRPr lang="hu-HU" sz="3200" dirty="0">
              <a:solidFill>
                <a:srgbClr val="E46C0A"/>
              </a:solidFill>
              <a:latin typeface="Yanone Kaffeesatz Bold"/>
              <a:cs typeface="Yanone Kaffeesatz Bold"/>
            </a:endParaRPr>
          </a:p>
        </p:txBody>
      </p:sp>
      <p:sp>
        <p:nvSpPr>
          <p:cNvPr id="6" name="TextBox 5"/>
          <p:cNvSpPr txBox="1"/>
          <p:nvPr/>
        </p:nvSpPr>
        <p:spPr>
          <a:xfrm>
            <a:off x="724216" y="4353303"/>
            <a:ext cx="6323974" cy="3808735"/>
          </a:xfrm>
          <a:prstGeom prst="rect">
            <a:avLst/>
          </a:prstGeom>
          <a:noFill/>
        </p:spPr>
        <p:txBody>
          <a:bodyPr wrap="square" rtlCol="0">
            <a:spAutoFit/>
          </a:bodyPr>
          <a:lstStyle/>
          <a:p>
            <a:pPr>
              <a:lnSpc>
                <a:spcPct val="150000"/>
              </a:lnSpc>
            </a:pPr>
            <a:r>
              <a:rPr lang="en-US" dirty="0">
                <a:latin typeface="Avenir Book"/>
                <a:cs typeface="Avenir Book"/>
              </a:rPr>
              <a:t>At the end of the 80's, she achieved fame in her country for her roles in soap operas. In 2002, she played </a:t>
            </a:r>
            <a:r>
              <a:rPr lang="en-US" dirty="0" err="1">
                <a:latin typeface="Avenir Book"/>
                <a:cs typeface="Avenir Book"/>
              </a:rPr>
              <a:t>Frida</a:t>
            </a:r>
            <a:r>
              <a:rPr lang="en-US" dirty="0">
                <a:latin typeface="Avenir Book"/>
                <a:cs typeface="Avenir Book"/>
              </a:rPr>
              <a:t> Kahlo in a biographical film about the famous Mexican painter, and it is considered to be one of the best-known roles of her career. She is one of only a few Latin actresses to be nominated for an Oscar for Best Actress.</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She campaigns against violence against women and discrimination against immigrants.</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3202" t="-5832" b="-26722"/>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4"/>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hu-HU" sz="1600" dirty="0">
                <a:latin typeface="Avenir Book"/>
                <a:cs typeface="Avenir Book"/>
              </a:rPr>
              <a:t>Salma Hayek Jiménez</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s-ES_tradnl" sz="1600" dirty="0" smtClean="0">
                <a:latin typeface="Avenir Book"/>
                <a:cs typeface="Avenir Book"/>
              </a:rPr>
              <a:t>México</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September</a:t>
            </a:r>
            <a:r>
              <a:rPr lang="es-ES_tradnl" sz="1600" dirty="0" smtClean="0">
                <a:latin typeface="Avenir Book"/>
                <a:cs typeface="Avenir Book"/>
              </a:rPr>
              <a:t> 2, 1978</a:t>
            </a:r>
          </a:p>
          <a:p>
            <a:pPr>
              <a:lnSpc>
                <a:spcPct val="150000"/>
              </a:lnSpc>
            </a:pPr>
            <a:r>
              <a:rPr lang="en-US" sz="1600" b="1" dirty="0" smtClean="0">
                <a:latin typeface="Avenir Book"/>
                <a:cs typeface="Avenir Book"/>
              </a:rPr>
              <a:t>What does she do?:</a:t>
            </a:r>
            <a:r>
              <a:rPr lang="es-ES_tradnl" sz="1600" b="1" dirty="0" smtClean="0">
                <a:latin typeface="Avenir Book"/>
                <a:cs typeface="Avenir Book"/>
              </a:rPr>
              <a:t> </a:t>
            </a:r>
            <a:r>
              <a:rPr lang="es-ES_tradnl" sz="1600" dirty="0" smtClean="0">
                <a:latin typeface="Avenir Book"/>
                <a:cs typeface="Avenir Book"/>
              </a:rPr>
              <a:t> </a:t>
            </a:r>
            <a:r>
              <a:rPr lang="es-ES_tradnl" sz="1600" dirty="0" err="1" smtClean="0">
                <a:latin typeface="Avenir Book"/>
                <a:cs typeface="Avenir Book"/>
              </a:rPr>
              <a:t>She</a:t>
            </a:r>
            <a:r>
              <a:rPr lang="es-ES_tradnl" sz="1600" dirty="0" smtClean="0">
                <a:latin typeface="Avenir Book"/>
                <a:cs typeface="Avenir Book"/>
              </a:rPr>
              <a:t> </a:t>
            </a:r>
            <a:r>
              <a:rPr lang="es-ES_tradnl" sz="1600" dirty="0" err="1" smtClean="0">
                <a:latin typeface="Avenir Book"/>
                <a:cs typeface="Avenir Book"/>
              </a:rPr>
              <a:t>is</a:t>
            </a:r>
            <a:r>
              <a:rPr lang="es-ES_tradnl" sz="1600" dirty="0" smtClean="0">
                <a:latin typeface="Avenir Book"/>
                <a:cs typeface="Avenir Book"/>
              </a:rPr>
              <a:t> </a:t>
            </a:r>
            <a:r>
              <a:rPr lang="es-ES_tradnl" sz="1600" dirty="0" err="1" smtClean="0">
                <a:latin typeface="Avenir Book"/>
                <a:cs typeface="Avenir Book"/>
              </a:rPr>
              <a:t>an</a:t>
            </a:r>
            <a:r>
              <a:rPr lang="es-ES_tradnl" sz="1600" dirty="0" smtClean="0">
                <a:latin typeface="Avenir Book"/>
                <a:cs typeface="Avenir Book"/>
              </a:rPr>
              <a:t> </a:t>
            </a:r>
            <a:r>
              <a:rPr lang="es-ES_tradnl" sz="1600" dirty="0" err="1" smtClean="0">
                <a:latin typeface="Avenir Book"/>
                <a:cs typeface="Avenir Book"/>
              </a:rPr>
              <a:t>actress</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59" y="3112503"/>
            <a:ext cx="1623540" cy="1080669"/>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a:latin typeface="Arial Narrow"/>
                <a:cs typeface="Arial Narrow"/>
                <a:hlinkClick r:id="rId4"/>
              </a:rPr>
              <a:t>https://es.wikipedia.org/wiki/</a:t>
            </a:r>
            <a:r>
              <a:rPr lang="es-ES_tradnl" sz="1000" dirty="0" smtClean="0">
                <a:latin typeface="Arial Narrow"/>
                <a:cs typeface="Arial Narrow"/>
                <a:hlinkClick r:id="rId4"/>
              </a:rPr>
              <a:t>Salma_Hayek</a:t>
            </a:r>
            <a:r>
              <a:rPr lang="es-ES_tradnl" sz="1000" dirty="0" smtClean="0">
                <a:latin typeface="Arial Narrow"/>
                <a:cs typeface="Arial Narrow"/>
              </a:rPr>
              <a:t> and http</a:t>
            </a:r>
            <a:r>
              <a:rPr lang="es-ES_tradnl" sz="1000" dirty="0">
                <a:latin typeface="Arial Narrow"/>
                <a:cs typeface="Arial Narrow"/>
              </a:rPr>
              <a:t>://</a:t>
            </a:r>
            <a:r>
              <a:rPr lang="es-ES_tradnl" sz="1000" dirty="0" err="1">
                <a:latin typeface="Arial Narrow"/>
                <a:cs typeface="Arial Narrow"/>
              </a:rPr>
              <a:t>www.alohacriticon.com</a:t>
            </a:r>
            <a:r>
              <a:rPr lang="es-ES_tradnl" sz="1000" dirty="0">
                <a:latin typeface="Arial Narrow"/>
                <a:cs typeface="Arial Narrow"/>
              </a:rPr>
              <a:t>/cine/actores-y-directores/salma-</a:t>
            </a:r>
            <a:r>
              <a:rPr lang="es-ES_tradnl" sz="1000" dirty="0" err="1">
                <a:latin typeface="Arial Narrow"/>
                <a:cs typeface="Arial Narrow"/>
              </a:rPr>
              <a:t>hayek</a:t>
            </a:r>
            <a:r>
              <a:rPr lang="es-ES_tradnl" sz="1000" dirty="0">
                <a:latin typeface="Arial Narrow"/>
                <a:cs typeface="Arial Narrow"/>
              </a:rPr>
              <a:t>/</a:t>
            </a: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121542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hu-HU" sz="3200" dirty="0" smtClean="0">
                <a:solidFill>
                  <a:srgbClr val="E46C0A"/>
                </a:solidFill>
                <a:latin typeface="Yanone Kaffeesatz Bold"/>
                <a:cs typeface="Yanone Kaffeesatz Bold"/>
              </a:rPr>
              <a:t>MARC ANTHONY</a:t>
            </a:r>
            <a:endParaRPr lang="hu-HU" sz="3200" dirty="0">
              <a:solidFill>
                <a:srgbClr val="E46C0A"/>
              </a:solidFill>
              <a:latin typeface="Yanone Kaffeesatz Bold"/>
              <a:cs typeface="Yanone Kaffeesatz Bold"/>
            </a:endParaRPr>
          </a:p>
        </p:txBody>
      </p:sp>
      <p:sp>
        <p:nvSpPr>
          <p:cNvPr id="6" name="TextBox 5"/>
          <p:cNvSpPr txBox="1"/>
          <p:nvPr/>
        </p:nvSpPr>
        <p:spPr>
          <a:xfrm>
            <a:off x="724216" y="4353303"/>
            <a:ext cx="6323974" cy="4224234"/>
          </a:xfrm>
          <a:prstGeom prst="rect">
            <a:avLst/>
          </a:prstGeom>
          <a:noFill/>
        </p:spPr>
        <p:txBody>
          <a:bodyPr wrap="square" rtlCol="0">
            <a:spAutoFit/>
          </a:bodyPr>
          <a:lstStyle/>
          <a:p>
            <a:pPr>
              <a:lnSpc>
                <a:spcPct val="150000"/>
              </a:lnSpc>
            </a:pPr>
            <a:r>
              <a:rPr lang="en-US" dirty="0">
                <a:latin typeface="Avenir Book"/>
                <a:cs typeface="Avenir Book"/>
              </a:rPr>
              <a:t>He is one of the most successful singers of salsa, ballad, bolero, and pop. His father is a bolero guitarist and taught him music. His album “</a:t>
            </a:r>
            <a:r>
              <a:rPr lang="en-US" dirty="0" err="1">
                <a:latin typeface="Avenir Book"/>
                <a:cs typeface="Avenir Book"/>
              </a:rPr>
              <a:t>Otra</a:t>
            </a:r>
            <a:r>
              <a:rPr lang="en-US" dirty="0">
                <a:latin typeface="Avenir Book"/>
                <a:cs typeface="Avenir Book"/>
              </a:rPr>
              <a:t> Nota” is his first production that has achieved great international success and is one of the bestselling albums ever in the history of salsa. He personifies music legend </a:t>
            </a:r>
            <a:r>
              <a:rPr lang="en-US" dirty="0" err="1">
                <a:latin typeface="Avenir Book"/>
                <a:cs typeface="Avenir Book"/>
              </a:rPr>
              <a:t>Héctor</a:t>
            </a:r>
            <a:r>
              <a:rPr lang="en-US" dirty="0">
                <a:latin typeface="Avenir Book"/>
                <a:cs typeface="Avenir Book"/>
              </a:rPr>
              <a:t> </a:t>
            </a:r>
            <a:r>
              <a:rPr lang="en-US" dirty="0" err="1">
                <a:latin typeface="Avenir Book"/>
                <a:cs typeface="Avenir Book"/>
              </a:rPr>
              <a:t>Lavoe</a:t>
            </a:r>
            <a:r>
              <a:rPr lang="en-US" dirty="0">
                <a:latin typeface="Avenir Book"/>
                <a:cs typeface="Avenir Book"/>
              </a:rPr>
              <a:t> in the film “El </a:t>
            </a:r>
            <a:r>
              <a:rPr lang="en-US" dirty="0" err="1">
                <a:latin typeface="Avenir Book"/>
                <a:cs typeface="Avenir Book"/>
              </a:rPr>
              <a:t>Cantante</a:t>
            </a:r>
            <a:r>
              <a:rPr lang="en-US" dirty="0">
                <a:latin typeface="Avenir Book"/>
                <a:cs typeface="Avenir Book"/>
              </a:rPr>
              <a:t>.”</a:t>
            </a:r>
          </a:p>
          <a:p>
            <a:pPr>
              <a:lnSpc>
                <a:spcPct val="150000"/>
              </a:lnSpc>
            </a:pPr>
            <a:endParaRPr lang="es-ES_tradnl" b="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is one of the most influential Latino artists. He is an ambassador to Latin culture worldwide.</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t="-32772" r="-67770" b="-3234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3026470"/>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a:latin typeface="Avenir Book"/>
                <a:cs typeface="Avenir Book"/>
              </a:rPr>
              <a:t>Marco Antonio Muñiz Ruiz Rivera</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United States</a:t>
            </a:r>
            <a:endParaRPr lang="es-ES_tradnl" sz="1600" dirty="0" smtClean="0">
              <a:latin typeface="Avenir Book"/>
              <a:cs typeface="Avenir Book"/>
            </a:endParaRPr>
          </a:p>
          <a:p>
            <a:pPr>
              <a:lnSpc>
                <a:spcPct val="150000"/>
              </a:lnSpc>
            </a:pPr>
            <a:r>
              <a:rPr lang="es-ES_tradnl" sz="1600" dirty="0" smtClean="0">
                <a:latin typeface="Avenir Book"/>
                <a:cs typeface="Avenir Book"/>
              </a:rPr>
              <a:t>(Puerto </a:t>
            </a:r>
            <a:r>
              <a:rPr lang="es-ES_tradnl" sz="1600" dirty="0" err="1" smtClean="0">
                <a:latin typeface="Avenir Book"/>
                <a:cs typeface="Avenir Book"/>
              </a:rPr>
              <a:t>Rican</a:t>
            </a:r>
            <a:r>
              <a:rPr lang="es-ES_tradnl" sz="1600" dirty="0" smtClean="0">
                <a:latin typeface="Avenir Book"/>
                <a:cs typeface="Avenir Book"/>
              </a:rPr>
              <a:t> </a:t>
            </a:r>
            <a:r>
              <a:rPr lang="fr-FR" sz="1600" dirty="0" err="1" smtClean="0">
                <a:latin typeface="Avenir Book"/>
                <a:cs typeface="Avenir Book"/>
              </a:rPr>
              <a:t>descent</a:t>
            </a:r>
            <a:r>
              <a:rPr lang="es-ES_tradnl" sz="1600" dirty="0" smtClean="0">
                <a:latin typeface="Avenir Book"/>
                <a:cs typeface="Avenir Book"/>
              </a:rPr>
              <a:t>)</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September</a:t>
            </a:r>
            <a:r>
              <a:rPr lang="es-ES_tradnl" sz="1600" dirty="0" smtClean="0">
                <a:latin typeface="Avenir Book"/>
                <a:cs typeface="Avenir Book"/>
              </a:rPr>
              <a:t> 16, 1968</a:t>
            </a: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singer</a:t>
            </a:r>
            <a:r>
              <a:rPr lang="es-ES_tradnl" sz="1600" dirty="0" smtClean="0">
                <a:latin typeface="Avenir Book"/>
                <a:cs typeface="Avenir Book"/>
              </a:rPr>
              <a:t> and actor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59" y="3112503"/>
            <a:ext cx="1623540" cy="1080668"/>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a:latin typeface="Arial Narrow"/>
                <a:cs typeface="Arial Narrow"/>
                <a:hlinkClick r:id="rId4"/>
              </a:rPr>
              <a:t>https://es.wikipedia.org/wiki/</a:t>
            </a:r>
            <a:r>
              <a:rPr lang="es-ES_tradnl" sz="1000" dirty="0" smtClean="0">
                <a:latin typeface="Arial Narrow"/>
                <a:cs typeface="Arial Narrow"/>
                <a:hlinkClick r:id="rId4"/>
              </a:rPr>
              <a:t>Marc_Anthony</a:t>
            </a:r>
            <a:r>
              <a:rPr lang="es-ES_tradnl" sz="1000" dirty="0" smtClean="0">
                <a:latin typeface="Arial Narrow"/>
                <a:cs typeface="Arial Narrow"/>
              </a:rPr>
              <a:t> and </a:t>
            </a:r>
            <a:r>
              <a:rPr lang="es-ES_tradnl" sz="1000" dirty="0" err="1" smtClean="0">
                <a:latin typeface="Arial Narrow"/>
                <a:cs typeface="Arial Narrow"/>
              </a:rPr>
              <a:t>https</a:t>
            </a:r>
            <a:r>
              <a:rPr lang="es-ES_tradnl" sz="1000" dirty="0">
                <a:latin typeface="Arial Narrow"/>
                <a:cs typeface="Arial Narrow"/>
              </a:rPr>
              <a:t>://</a:t>
            </a:r>
            <a:r>
              <a:rPr lang="es-ES_tradnl" sz="1000" dirty="0" err="1">
                <a:latin typeface="Arial Narrow"/>
                <a:cs typeface="Arial Narrow"/>
              </a:rPr>
              <a:t>www.buenamusica.com</a:t>
            </a:r>
            <a:r>
              <a:rPr lang="es-ES_tradnl" sz="1000" dirty="0">
                <a:latin typeface="Arial Narrow"/>
                <a:cs typeface="Arial Narrow"/>
              </a:rPr>
              <a:t>/</a:t>
            </a:r>
            <a:r>
              <a:rPr lang="es-ES_tradnl" sz="1000" dirty="0" err="1">
                <a:latin typeface="Arial Narrow"/>
                <a:cs typeface="Arial Narrow"/>
              </a:rPr>
              <a:t>marc-anthony</a:t>
            </a:r>
            <a:r>
              <a:rPr lang="es-ES_tradnl" sz="1000" dirty="0">
                <a:latin typeface="Arial Narrow"/>
                <a:cs typeface="Arial Narrow"/>
              </a:rPr>
              <a:t>/</a:t>
            </a:r>
            <a:r>
              <a:rPr lang="es-ES_tradnl" sz="1000" dirty="0" err="1">
                <a:latin typeface="Arial Narrow"/>
                <a:cs typeface="Arial Narrow"/>
              </a:rPr>
              <a:t>biografia</a:t>
            </a:r>
            <a:endParaRPr lang="es-ES_tradnl" sz="1000" dirty="0">
              <a:latin typeface="Arial Narrow"/>
              <a:cs typeface="Arial Narrow"/>
            </a:endParaRP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60960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hu-HU" sz="3200" dirty="0" smtClean="0">
                <a:solidFill>
                  <a:srgbClr val="E46C0A"/>
                </a:solidFill>
                <a:latin typeface="Yanone Kaffeesatz Bold"/>
                <a:cs typeface="Yanone Kaffeesatz Bold"/>
              </a:rPr>
              <a:t>OSCAR DE LA RENTA</a:t>
            </a:r>
            <a:endParaRPr lang="hu-HU" sz="3200" dirty="0">
              <a:solidFill>
                <a:srgbClr val="E46C0A"/>
              </a:solidFill>
              <a:latin typeface="Yanone Kaffeesatz Bold"/>
              <a:cs typeface="Yanone Kaffeesatz Bold"/>
            </a:endParaRPr>
          </a:p>
        </p:txBody>
      </p:sp>
      <p:sp>
        <p:nvSpPr>
          <p:cNvPr id="6" name="TextBox 5"/>
          <p:cNvSpPr txBox="1"/>
          <p:nvPr/>
        </p:nvSpPr>
        <p:spPr>
          <a:xfrm>
            <a:off x="724216" y="4353303"/>
            <a:ext cx="6323974" cy="4639732"/>
          </a:xfrm>
          <a:prstGeom prst="rect">
            <a:avLst/>
          </a:prstGeom>
          <a:noFill/>
        </p:spPr>
        <p:txBody>
          <a:bodyPr wrap="square" rtlCol="0">
            <a:spAutoFit/>
          </a:bodyPr>
          <a:lstStyle/>
          <a:p>
            <a:pPr>
              <a:lnSpc>
                <a:spcPct val="150000"/>
              </a:lnSpc>
            </a:pPr>
            <a:r>
              <a:rPr lang="en-US" dirty="0">
                <a:latin typeface="Avenir Book"/>
                <a:cs typeface="Avenir Book"/>
              </a:rPr>
              <a:t>He achieved international fame for being one of the clothing designers of First Lady Jacqueline Kennedy. He was in charge of designing the uniform for the Boy Scouts in 1978, donating his time to redesign the olive and brown uniform that is still in use today. Several famous celebrities wear his designs.</a:t>
            </a:r>
          </a:p>
          <a:p>
            <a:pPr>
              <a:lnSpc>
                <a:spcPct val="150000"/>
              </a:lnSpc>
            </a:pPr>
            <a:endParaRPr lang="es-ES_tradnl" b="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is one of the most outstanding representatives of American fashion in the last decades, and he is the designer for the current uniform of the Boy Scouts of America.</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2" r="-358" b="-515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pt-BR" sz="1600" dirty="0">
                <a:latin typeface="Avenir Book"/>
                <a:cs typeface="Avenir Book"/>
              </a:rPr>
              <a:t>Óscar </a:t>
            </a:r>
            <a:r>
              <a:rPr lang="pt-BR" sz="1600" dirty="0" err="1">
                <a:latin typeface="Avenir Book"/>
                <a:cs typeface="Avenir Book"/>
              </a:rPr>
              <a:t>Arístides</a:t>
            </a:r>
            <a:r>
              <a:rPr lang="pt-BR" sz="1600" dirty="0">
                <a:latin typeface="Avenir Book"/>
                <a:cs typeface="Avenir Book"/>
              </a:rPr>
              <a:t> de La Renta </a:t>
            </a:r>
            <a:r>
              <a:rPr lang="pt-BR" sz="1600" dirty="0" err="1">
                <a:latin typeface="Avenir Book"/>
                <a:cs typeface="Avenir Book"/>
              </a:rPr>
              <a:t>Fiallo</a:t>
            </a:r>
            <a:endParaRPr lang="pt-BR" sz="1600" dirty="0">
              <a:latin typeface="Avenir Book"/>
              <a:cs typeface="Avenir Book"/>
            </a:endParaRP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pt-BR" sz="1600" dirty="0" err="1" smtClean="0">
                <a:latin typeface="Avenir Book"/>
                <a:cs typeface="Avenir Book"/>
              </a:rPr>
              <a:t>Dominican</a:t>
            </a:r>
            <a:r>
              <a:rPr lang="pt-BR" sz="1600" dirty="0" smtClean="0">
                <a:latin typeface="Avenir Book"/>
                <a:cs typeface="Avenir Book"/>
              </a:rPr>
              <a:t> </a:t>
            </a:r>
            <a:r>
              <a:rPr lang="pt-BR" sz="1600" dirty="0" err="1" smtClean="0">
                <a:latin typeface="Avenir Book"/>
                <a:cs typeface="Avenir Book"/>
              </a:rPr>
              <a:t>Republic</a:t>
            </a:r>
            <a:endParaRPr lang="pt-BR"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July</a:t>
            </a:r>
            <a:r>
              <a:rPr lang="es-ES_tradnl" sz="1600" dirty="0" smtClean="0">
                <a:latin typeface="Avenir Book"/>
                <a:cs typeface="Avenir Book"/>
              </a:rPr>
              <a:t> 22, 1932</a:t>
            </a:r>
            <a:endParaRPr lang="es-ES_tradnl" sz="1600" dirty="0">
              <a:latin typeface="Avenir Book"/>
              <a:cs typeface="Avenir Book"/>
            </a:endParaRP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fashion</a:t>
            </a:r>
            <a:r>
              <a:rPr lang="es-ES_tradnl" sz="1600" dirty="0" smtClean="0">
                <a:latin typeface="Avenir Book"/>
                <a:cs typeface="Avenir Book"/>
              </a:rPr>
              <a:t> </a:t>
            </a:r>
            <a:r>
              <a:rPr lang="es-ES_tradnl" sz="1600" dirty="0" err="1" smtClean="0">
                <a:latin typeface="Avenir Book"/>
                <a:cs typeface="Avenir Book"/>
              </a:rPr>
              <a:t>designer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0" y="3112503"/>
            <a:ext cx="1623538" cy="1080668"/>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8"/>
            <a:ext cx="6858000" cy="400110"/>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a:latin typeface="Arial Narrow"/>
                <a:cs typeface="Arial Narrow"/>
                <a:hlinkClick r:id="rId4"/>
              </a:rPr>
              <a:t>https://es.wikipedia.org/wiki/%C3%</a:t>
            </a:r>
            <a:r>
              <a:rPr lang="es-ES_tradnl" sz="1000" dirty="0" smtClean="0">
                <a:latin typeface="Arial Narrow"/>
                <a:cs typeface="Arial Narrow"/>
                <a:hlinkClick r:id="rId4"/>
              </a:rPr>
              <a:t>93scar_de_La_Renta</a:t>
            </a:r>
            <a:r>
              <a:rPr lang="es-ES_tradnl" sz="1000" dirty="0" smtClean="0">
                <a:latin typeface="Arial Narrow"/>
                <a:cs typeface="Arial Narrow"/>
              </a:rPr>
              <a:t> and http</a:t>
            </a:r>
            <a:r>
              <a:rPr lang="es-ES_tradnl" sz="1000" dirty="0">
                <a:latin typeface="Arial Narrow"/>
                <a:cs typeface="Arial Narrow"/>
              </a:rPr>
              <a:t>://</a:t>
            </a:r>
            <a:r>
              <a:rPr lang="es-ES_tradnl" sz="1000" dirty="0" err="1">
                <a:latin typeface="Arial Narrow"/>
                <a:cs typeface="Arial Narrow"/>
              </a:rPr>
              <a:t>www.listindiario.com</a:t>
            </a:r>
            <a:r>
              <a:rPr lang="es-ES_tradnl" sz="1000" dirty="0">
                <a:latin typeface="Arial Narrow"/>
                <a:cs typeface="Arial Narrow"/>
              </a:rPr>
              <a:t>/entretenimiento/2014/10/20/342183/</a:t>
            </a:r>
            <a:r>
              <a:rPr lang="es-ES_tradnl" sz="1000" dirty="0" err="1">
                <a:latin typeface="Arial Narrow"/>
                <a:cs typeface="Arial Narrow"/>
              </a:rPr>
              <a:t>Biografia</a:t>
            </a:r>
            <a:r>
              <a:rPr lang="es-ES_tradnl" sz="1000" dirty="0">
                <a:latin typeface="Arial Narrow"/>
                <a:cs typeface="Arial Narrow"/>
              </a:rPr>
              <a:t>-Oscar-de-la-Renta</a:t>
            </a: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2036523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hu-HU" sz="3200" dirty="0" smtClean="0">
                <a:solidFill>
                  <a:srgbClr val="E46C0A"/>
                </a:solidFill>
                <a:latin typeface="Yanone Kaffeesatz Bold"/>
                <a:cs typeface="Yanone Kaffeesatz Bold"/>
              </a:rPr>
              <a:t>CÉSAR CHÁVEZ</a:t>
            </a:r>
            <a:endParaRPr lang="hu-HU" sz="3200" dirty="0">
              <a:solidFill>
                <a:srgbClr val="E46C0A"/>
              </a:solidFill>
              <a:latin typeface="Yanone Kaffeesatz Bold"/>
              <a:cs typeface="Yanone Kaffeesatz Bold"/>
            </a:endParaRPr>
          </a:p>
        </p:txBody>
      </p:sp>
      <p:sp>
        <p:nvSpPr>
          <p:cNvPr id="6" name="TextBox 5"/>
          <p:cNvSpPr txBox="1"/>
          <p:nvPr/>
        </p:nvSpPr>
        <p:spPr>
          <a:xfrm>
            <a:off x="724216" y="4353303"/>
            <a:ext cx="6323974" cy="3808735"/>
          </a:xfrm>
          <a:prstGeom prst="rect">
            <a:avLst/>
          </a:prstGeom>
          <a:noFill/>
        </p:spPr>
        <p:txBody>
          <a:bodyPr wrap="square" rtlCol="0">
            <a:spAutoFit/>
          </a:bodyPr>
          <a:lstStyle/>
          <a:p>
            <a:pPr>
              <a:lnSpc>
                <a:spcPct val="150000"/>
              </a:lnSpc>
            </a:pPr>
            <a:r>
              <a:rPr lang="en-US" dirty="0">
                <a:latin typeface="Avenir Book"/>
                <a:cs typeface="Avenir Book"/>
              </a:rPr>
              <a:t>He was the founder of the United Farm Workers Union that organizes immigrants, mostly Hispanic, to fight to improve their working conditions. He was a leader in restricting the immigration of illegal field workers and a protector for better wages and rights for the unionized American farm workers.</a:t>
            </a:r>
          </a:p>
          <a:p>
            <a:pPr>
              <a:lnSpc>
                <a:spcPct val="150000"/>
              </a:lnSpc>
            </a:pPr>
            <a:endParaRPr lang="es-ES_tradnl" b="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contributed to the American labor movement in favor of Latinos.</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t="-2" r="-932" b="-51402"/>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pt-BR" sz="1600" dirty="0">
                <a:latin typeface="Avenir Book"/>
                <a:cs typeface="Avenir Book"/>
              </a:rPr>
              <a:t>César Estrada Chávez</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United States</a:t>
            </a:r>
            <a:endParaRPr lang="pt-BR" sz="1600" dirty="0" smtClean="0">
              <a:latin typeface="Avenir Book"/>
              <a:cs typeface="Avenir Book"/>
            </a:endParaRPr>
          </a:p>
          <a:p>
            <a:pPr>
              <a:lnSpc>
                <a:spcPct val="150000"/>
              </a:lnSpc>
            </a:pPr>
            <a:r>
              <a:rPr lang="es-ES_tradnl" sz="1600" dirty="0" smtClean="0">
                <a:latin typeface="Avenir Book"/>
                <a:cs typeface="Avenir Book"/>
              </a:rPr>
              <a:t>(</a:t>
            </a:r>
            <a:r>
              <a:rPr lang="es-ES_tradnl" sz="1600" dirty="0" err="1" smtClean="0">
                <a:latin typeface="Avenir Book"/>
                <a:cs typeface="Avenir Book"/>
              </a:rPr>
              <a:t>Mexican</a:t>
            </a:r>
            <a:r>
              <a:rPr lang="es-ES_tradnl" sz="1600" dirty="0" smtClean="0">
                <a:latin typeface="Avenir Book"/>
                <a:cs typeface="Avenir Book"/>
              </a:rPr>
              <a:t> </a:t>
            </a:r>
            <a:r>
              <a:rPr lang="fr-FR" sz="1600" dirty="0" err="1" smtClean="0">
                <a:latin typeface="Avenir Book"/>
                <a:cs typeface="Avenir Book"/>
              </a:rPr>
              <a:t>Descent</a:t>
            </a:r>
            <a:r>
              <a:rPr lang="es-ES_tradnl" sz="1600" dirty="0" smtClean="0">
                <a:latin typeface="Avenir Book"/>
                <a:cs typeface="Avenir Book"/>
              </a:rPr>
              <a:t>)</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March</a:t>
            </a:r>
            <a:r>
              <a:rPr lang="es-ES_tradnl" sz="1600" dirty="0" smtClean="0">
                <a:latin typeface="Avenir Book"/>
                <a:cs typeface="Avenir Book"/>
              </a:rPr>
              <a:t> 31, 1927</a:t>
            </a:r>
            <a:endParaRPr lang="es-ES_tradnl" sz="1600" dirty="0">
              <a:latin typeface="Avenir Book"/>
              <a:cs typeface="Avenir Book"/>
            </a:endParaRP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n-US" sz="1600" dirty="0">
                <a:latin typeface="Avenir Book"/>
                <a:cs typeface="Avenir Book"/>
              </a:rPr>
              <a:t>is a civil rights activist</a:t>
            </a:r>
            <a:endParaRPr lang="es-ES_tradnl" sz="1600" dirty="0">
              <a:latin typeface="Avenir Book"/>
              <a:cs typeface="Avenir Book"/>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360" y="3112502"/>
            <a:ext cx="1623538" cy="1080666"/>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a:latin typeface="Arial Narrow"/>
                <a:cs typeface="Arial Narrow"/>
                <a:hlinkClick r:id="rId5"/>
              </a:rPr>
              <a:t>https://es.wikipedia.org/wiki/C%C3%A9sar_Ch%C3%</a:t>
            </a:r>
            <a:r>
              <a:rPr lang="es-ES_tradnl" sz="1000" dirty="0" smtClean="0">
                <a:latin typeface="Arial Narrow"/>
                <a:cs typeface="Arial Narrow"/>
                <a:hlinkClick r:id="rId5"/>
              </a:rPr>
              <a:t>A1vez</a:t>
            </a:r>
            <a:r>
              <a:rPr lang="es-ES_tradnl" sz="1000" dirty="0" smtClean="0">
                <a:latin typeface="Arial Narrow"/>
                <a:cs typeface="Arial Narrow"/>
              </a:rPr>
              <a:t> and </a:t>
            </a:r>
            <a:r>
              <a:rPr lang="es-ES_tradnl" sz="1000" dirty="0" err="1" smtClean="0">
                <a:latin typeface="Arial Narrow"/>
                <a:cs typeface="Arial Narrow"/>
              </a:rPr>
              <a:t>https</a:t>
            </a:r>
            <a:r>
              <a:rPr lang="es-ES_tradnl" sz="1000" dirty="0">
                <a:latin typeface="Arial Narrow"/>
                <a:cs typeface="Arial Narrow"/>
              </a:rPr>
              <a:t>://</a:t>
            </a:r>
            <a:r>
              <a:rPr lang="es-ES_tradnl" sz="1000" dirty="0" err="1">
                <a:latin typeface="Arial Narrow"/>
                <a:cs typeface="Arial Narrow"/>
              </a:rPr>
              <a:t>www.biografiasyvidas.com</a:t>
            </a:r>
            <a:r>
              <a:rPr lang="es-ES_tradnl" sz="1000" dirty="0">
                <a:latin typeface="Arial Narrow"/>
                <a:cs typeface="Arial Narrow"/>
              </a:rPr>
              <a:t>/</a:t>
            </a:r>
            <a:r>
              <a:rPr lang="es-ES_tradnl" sz="1000" dirty="0" err="1">
                <a:latin typeface="Arial Narrow"/>
                <a:cs typeface="Arial Narrow"/>
              </a:rPr>
              <a:t>biografia</a:t>
            </a:r>
            <a:r>
              <a:rPr lang="es-ES_tradnl" sz="1000" dirty="0">
                <a:latin typeface="Arial Narrow"/>
                <a:cs typeface="Arial Narrow"/>
              </a:rPr>
              <a:t>/c/</a:t>
            </a:r>
            <a:r>
              <a:rPr lang="es-ES_tradnl" sz="1000" dirty="0" err="1">
                <a:latin typeface="Arial Narrow"/>
                <a:cs typeface="Arial Narrow"/>
              </a:rPr>
              <a:t>chavez_cesar.htm</a:t>
            </a:r>
            <a:endParaRPr lang="es-ES_tradnl" sz="1000" dirty="0">
              <a:latin typeface="Arial Narrow"/>
              <a:cs typeface="Arial Narrow"/>
            </a:endParaRPr>
          </a:p>
        </p:txBody>
      </p:sp>
      <p:pic>
        <p:nvPicPr>
          <p:cNvPr id="11" name="Picture 10" descr="New-Speaking-Latino-Logo-650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2795729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hu-HU" sz="3200" dirty="0" smtClean="0">
                <a:solidFill>
                  <a:srgbClr val="E46C0A"/>
                </a:solidFill>
                <a:latin typeface="Yanone Kaffeesatz Bold"/>
                <a:cs typeface="Yanone Kaffeesatz Bold"/>
              </a:rPr>
              <a:t>GLORIA ESTEFAN</a:t>
            </a:r>
            <a:endParaRPr lang="hu-HU" sz="3200" dirty="0">
              <a:solidFill>
                <a:srgbClr val="E46C0A"/>
              </a:solidFill>
              <a:latin typeface="Yanone Kaffeesatz Bold"/>
              <a:cs typeface="Yanone Kaffeesatz Bold"/>
            </a:endParaRPr>
          </a:p>
        </p:txBody>
      </p:sp>
      <p:sp>
        <p:nvSpPr>
          <p:cNvPr id="6" name="TextBox 5"/>
          <p:cNvSpPr txBox="1"/>
          <p:nvPr/>
        </p:nvSpPr>
        <p:spPr>
          <a:xfrm>
            <a:off x="724216" y="4353303"/>
            <a:ext cx="6323974" cy="5055230"/>
          </a:xfrm>
          <a:prstGeom prst="rect">
            <a:avLst/>
          </a:prstGeom>
          <a:noFill/>
        </p:spPr>
        <p:txBody>
          <a:bodyPr wrap="square" rtlCol="0">
            <a:spAutoFit/>
          </a:bodyPr>
          <a:lstStyle/>
          <a:p>
            <a:pPr>
              <a:lnSpc>
                <a:spcPct val="150000"/>
              </a:lnSpc>
            </a:pPr>
            <a:r>
              <a:rPr lang="en-US" dirty="0">
                <a:latin typeface="Avenir Book"/>
                <a:cs typeface="Avenir Book"/>
              </a:rPr>
              <a:t>She studied at a Catholic school in Miami where she learned how to play guitar. She’s a member of a band called Miami Sound Machine, created by Emilio Estefan Jr. She is one of the bestselling musical artists of all time and is considered the Mother of Latin pop music.</a:t>
            </a:r>
          </a:p>
          <a:p>
            <a:pPr>
              <a:lnSpc>
                <a:spcPct val="150000"/>
              </a:lnSpc>
            </a:pPr>
            <a:endParaRPr lang="es-ES_tradnl" b="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She took the risk of singing in Spanish, and the results were excellent. She has sold millions of albums worldwide, helping the United States surrender to the powerful growth of Latin culture. She has received the Presidential Medal of Freedom for her influential contributions to Latin music.</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b="-3963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a:latin typeface="Avenir Book"/>
                <a:cs typeface="Avenir Book"/>
              </a:rPr>
              <a:t>Gloria María Milagrosa Fajardo García</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Cuba</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September</a:t>
            </a:r>
            <a:r>
              <a:rPr lang="es-ES_tradnl" sz="1600" dirty="0" smtClean="0">
                <a:latin typeface="Avenir Book"/>
                <a:cs typeface="Avenir Book"/>
              </a:rPr>
              <a:t> 1, 1957</a:t>
            </a:r>
            <a:endParaRPr lang="es-ES_tradnl" sz="1600" dirty="0">
              <a:latin typeface="Avenir Book"/>
              <a:cs typeface="Avenir Book"/>
            </a:endParaRPr>
          </a:p>
          <a:p>
            <a:pPr>
              <a:lnSpc>
                <a:spcPct val="150000"/>
              </a:lnSpc>
            </a:pPr>
            <a:r>
              <a:rPr lang="en-US" sz="1600" b="1" dirty="0" smtClean="0">
                <a:latin typeface="Avenir Book"/>
                <a:cs typeface="Avenir Book"/>
              </a:rPr>
              <a:t>What does she do?:</a:t>
            </a:r>
            <a:r>
              <a:rPr lang="es-ES_tradnl" sz="1600" b="1" dirty="0" smtClean="0">
                <a:latin typeface="Avenir Book"/>
                <a:cs typeface="Avenir Book"/>
              </a:rPr>
              <a:t> </a:t>
            </a:r>
            <a:r>
              <a:rPr lang="es-ES_tradnl" sz="1600" dirty="0" err="1" smtClean="0">
                <a:latin typeface="Avenir Book"/>
                <a:cs typeface="Avenir Book"/>
              </a:rPr>
              <a:t>She</a:t>
            </a:r>
            <a:r>
              <a:rPr lang="es-ES_tradnl" sz="1600" dirty="0" smtClean="0">
                <a:latin typeface="Avenir Book"/>
                <a:cs typeface="Avenir Book"/>
              </a:rPr>
              <a:t>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singer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1" y="3112502"/>
            <a:ext cx="1623537" cy="1080666"/>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a:t>
            </a:r>
            <a:r>
              <a:rPr lang="es-ES_tradnl" sz="1000" dirty="0" smtClean="0">
                <a:latin typeface="Arial Narrow"/>
                <a:cs typeface="Arial Narrow"/>
              </a:rPr>
              <a:t>: </a:t>
            </a:r>
            <a:r>
              <a:rPr lang="es-ES_tradnl" sz="1000" dirty="0">
                <a:latin typeface="Arial Narrow"/>
                <a:cs typeface="Arial Narrow"/>
                <a:hlinkClick r:id="rId4"/>
              </a:rPr>
              <a:t>https://www.buenamusica.com/gloria-estefan/biografia</a:t>
            </a:r>
            <a:r>
              <a:rPr lang="es-ES_tradnl" sz="1000" dirty="0">
                <a:latin typeface="Arial Narrow"/>
                <a:cs typeface="Arial Narrow"/>
              </a:rPr>
              <a:t> </a:t>
            </a:r>
            <a:r>
              <a:rPr lang="es-ES_tradnl" sz="1000" dirty="0" smtClean="0">
                <a:latin typeface="Arial Narrow"/>
                <a:cs typeface="Arial Narrow"/>
              </a:rPr>
              <a:t>and </a:t>
            </a:r>
            <a:r>
              <a:rPr lang="es-ES_tradnl" sz="1000" dirty="0" err="1" smtClean="0">
                <a:latin typeface="Arial Narrow"/>
                <a:cs typeface="Arial Narrow"/>
              </a:rPr>
              <a:t>https</a:t>
            </a:r>
            <a:r>
              <a:rPr lang="es-ES_tradnl" sz="1000" dirty="0">
                <a:latin typeface="Arial Narrow"/>
                <a:cs typeface="Arial Narrow"/>
              </a:rPr>
              <a:t>://</a:t>
            </a:r>
            <a:r>
              <a:rPr lang="es-ES_tradnl" sz="1000" dirty="0" err="1">
                <a:latin typeface="Arial Narrow"/>
                <a:cs typeface="Arial Narrow"/>
              </a:rPr>
              <a:t>es.wikipedia.org</a:t>
            </a:r>
            <a:r>
              <a:rPr lang="es-ES_tradnl" sz="1000" dirty="0">
                <a:latin typeface="Arial Narrow"/>
                <a:cs typeface="Arial Narrow"/>
              </a:rPr>
              <a:t>/wiki/</a:t>
            </a:r>
            <a:r>
              <a:rPr lang="es-ES_tradnl" sz="1000" dirty="0" err="1" smtClean="0">
                <a:latin typeface="Arial Narrow"/>
                <a:cs typeface="Arial Narrow"/>
              </a:rPr>
              <a:t>Gloria_Estefan</a:t>
            </a:r>
            <a:endParaRPr lang="es-ES_tradnl" sz="1000" dirty="0">
              <a:latin typeface="Arial Narrow"/>
              <a:cs typeface="Arial Narrow"/>
            </a:endParaRP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67546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hu-HU" sz="3200" dirty="0" smtClean="0">
                <a:solidFill>
                  <a:srgbClr val="E46C0A"/>
                </a:solidFill>
                <a:latin typeface="Yanone Kaffeesatz Bold"/>
                <a:cs typeface="Yanone Kaffeesatz Bold"/>
              </a:rPr>
              <a:t>ISABEL ALLENDE</a:t>
            </a:r>
            <a:endParaRPr lang="hu-HU" sz="3200" dirty="0">
              <a:solidFill>
                <a:srgbClr val="E46C0A"/>
              </a:solidFill>
              <a:latin typeface="Yanone Kaffeesatz Bold"/>
              <a:cs typeface="Yanone Kaffeesatz Bold"/>
            </a:endParaRPr>
          </a:p>
        </p:txBody>
      </p:sp>
      <p:sp>
        <p:nvSpPr>
          <p:cNvPr id="6" name="TextBox 5"/>
          <p:cNvSpPr txBox="1"/>
          <p:nvPr/>
        </p:nvSpPr>
        <p:spPr>
          <a:xfrm>
            <a:off x="724216" y="4353303"/>
            <a:ext cx="6323974" cy="3393237"/>
          </a:xfrm>
          <a:prstGeom prst="rect">
            <a:avLst/>
          </a:prstGeom>
          <a:noFill/>
        </p:spPr>
        <p:txBody>
          <a:bodyPr wrap="square" rtlCol="0">
            <a:spAutoFit/>
          </a:bodyPr>
          <a:lstStyle/>
          <a:p>
            <a:pPr>
              <a:lnSpc>
                <a:spcPct val="150000"/>
              </a:lnSpc>
            </a:pPr>
            <a:r>
              <a:rPr lang="en-US" dirty="0">
                <a:latin typeface="Avenir Book"/>
                <a:cs typeface="Avenir Book"/>
              </a:rPr>
              <a:t>She is the daughter of a Chilean diplomat who taught her love for the written word. She studied journalism. While writing plays and children's stories, she works as a writer and columnist for newspapers and television. Isabel Allende's first great novel was The House of Spirits.</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She is one of the most outstanding, living writers of Hispanic-American literature.</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t="-19742" r="-2976" b="-2537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4"/>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nl-NL" sz="1600" dirty="0">
                <a:latin typeface="Avenir Book"/>
                <a:cs typeface="Avenir Book"/>
              </a:rPr>
              <a:t>Isabel Allende </a:t>
            </a:r>
            <a:r>
              <a:rPr lang="nl-NL" sz="1600" dirty="0" err="1">
                <a:latin typeface="Avenir Book"/>
                <a:cs typeface="Avenir Book"/>
              </a:rPr>
              <a:t>Llona</a:t>
            </a:r>
            <a:r>
              <a:rPr lang="nl-NL" sz="1600" dirty="0">
                <a:latin typeface="Avenir Book"/>
                <a:cs typeface="Avenir Book"/>
              </a:rPr>
              <a:t> </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Chile</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a:latin typeface="Avenir Book"/>
                <a:cs typeface="Avenir Book"/>
              </a:rPr>
              <a:t> </a:t>
            </a:r>
            <a:r>
              <a:rPr lang="es-ES_tradnl" sz="1600" dirty="0" err="1" smtClean="0">
                <a:latin typeface="Avenir Book"/>
                <a:cs typeface="Avenir Book"/>
              </a:rPr>
              <a:t>August</a:t>
            </a:r>
            <a:r>
              <a:rPr lang="es-ES_tradnl" sz="1600" dirty="0" smtClean="0">
                <a:latin typeface="Avenir Book"/>
                <a:cs typeface="Avenir Book"/>
              </a:rPr>
              <a:t> 2, 1942</a:t>
            </a:r>
          </a:p>
          <a:p>
            <a:pPr>
              <a:lnSpc>
                <a:spcPct val="150000"/>
              </a:lnSpc>
            </a:pPr>
            <a:r>
              <a:rPr lang="en-US" sz="1600" b="1" dirty="0" smtClean="0">
                <a:latin typeface="Avenir Book"/>
                <a:cs typeface="Avenir Book"/>
              </a:rPr>
              <a:t>What does she do?: </a:t>
            </a:r>
            <a:r>
              <a:rPr lang="en-US" sz="1600" dirty="0" smtClean="0">
                <a:latin typeface="Avenir Book"/>
                <a:cs typeface="Avenir Book"/>
              </a:rPr>
              <a:t>She is a writer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1" y="3112502"/>
            <a:ext cx="1623537" cy="1080666"/>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a:latin typeface="Arial Narrow"/>
                <a:cs typeface="Arial Narrow"/>
                <a:hlinkClick r:id="rId4"/>
              </a:rPr>
              <a:t>https://www.biografiasyvidas.com/biografia/a/</a:t>
            </a:r>
            <a:r>
              <a:rPr lang="es-ES_tradnl" sz="1000" dirty="0" smtClean="0">
                <a:latin typeface="Arial Narrow"/>
                <a:cs typeface="Arial Narrow"/>
                <a:hlinkClick r:id="rId4"/>
              </a:rPr>
              <a:t>allende_isabel.htm</a:t>
            </a:r>
            <a:r>
              <a:rPr lang="es-ES_tradnl" sz="1000" dirty="0" smtClean="0">
                <a:latin typeface="Arial Narrow"/>
                <a:cs typeface="Arial Narrow"/>
              </a:rPr>
              <a:t> and </a:t>
            </a:r>
            <a:r>
              <a:rPr lang="es-ES_tradnl" sz="1000" dirty="0" err="1" smtClean="0">
                <a:latin typeface="Arial Narrow"/>
                <a:cs typeface="Arial Narrow"/>
              </a:rPr>
              <a:t>https</a:t>
            </a:r>
            <a:r>
              <a:rPr lang="es-ES_tradnl" sz="1000" dirty="0">
                <a:latin typeface="Arial Narrow"/>
                <a:cs typeface="Arial Narrow"/>
              </a:rPr>
              <a:t>://</a:t>
            </a:r>
            <a:r>
              <a:rPr lang="es-ES_tradnl" sz="1000" dirty="0" err="1">
                <a:latin typeface="Arial Narrow"/>
                <a:cs typeface="Arial Narrow"/>
              </a:rPr>
              <a:t>es.wikipedia.org</a:t>
            </a:r>
            <a:r>
              <a:rPr lang="es-ES_tradnl" sz="1000" dirty="0">
                <a:latin typeface="Arial Narrow"/>
                <a:cs typeface="Arial Narrow"/>
              </a:rPr>
              <a:t>/wiki/</a:t>
            </a:r>
            <a:r>
              <a:rPr lang="es-ES_tradnl" sz="1000" dirty="0" err="1">
                <a:latin typeface="Arial Narrow"/>
                <a:cs typeface="Arial Narrow"/>
              </a:rPr>
              <a:t>Isabel_Allende</a:t>
            </a:r>
            <a:endParaRPr lang="es-ES_tradnl" sz="1000" dirty="0">
              <a:latin typeface="Arial Narrow"/>
              <a:cs typeface="Arial Narrow"/>
            </a:endParaRP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166871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tr-TR" sz="3200" dirty="0" smtClean="0">
                <a:solidFill>
                  <a:schemeClr val="accent6">
                    <a:lumMod val="75000"/>
                  </a:schemeClr>
                </a:solidFill>
                <a:latin typeface="Yanone Kaffeesatz Bold"/>
                <a:cs typeface="Yanone Kaffeesatz Bold"/>
              </a:rPr>
              <a:t>PAPA FRANCISCO</a:t>
            </a:r>
            <a:endParaRPr lang="en-US" sz="3200" dirty="0">
              <a:solidFill>
                <a:schemeClr val="accent6">
                  <a:lumMod val="75000"/>
                </a:schemeClr>
              </a:solidFill>
              <a:latin typeface="Yanone Kaffeesatz Bold"/>
              <a:cs typeface="Yanone Kaffeesatz Bold"/>
            </a:endParaRPr>
          </a:p>
        </p:txBody>
      </p:sp>
      <p:sp>
        <p:nvSpPr>
          <p:cNvPr id="6" name="TextBox 5"/>
          <p:cNvSpPr txBox="1"/>
          <p:nvPr/>
        </p:nvSpPr>
        <p:spPr>
          <a:xfrm>
            <a:off x="724216" y="4353303"/>
            <a:ext cx="6323974" cy="4639732"/>
          </a:xfrm>
          <a:prstGeom prst="rect">
            <a:avLst/>
          </a:prstGeom>
          <a:noFill/>
        </p:spPr>
        <p:txBody>
          <a:bodyPr wrap="square" rtlCol="0">
            <a:spAutoFit/>
          </a:bodyPr>
          <a:lstStyle/>
          <a:p>
            <a:pPr>
              <a:lnSpc>
                <a:spcPct val="150000"/>
              </a:lnSpc>
            </a:pPr>
            <a:r>
              <a:rPr lang="en-US" dirty="0">
                <a:latin typeface="Avenir Book"/>
                <a:cs typeface="Avenir Book"/>
              </a:rPr>
              <a:t>He is the first Latin American Pope and is best known for being humble and accessible. He breaks the rules when he rejects the luxury items traditionally received by Popes, such as religious clothes and accessories, services, splendorous rooms, and nice cars. Pope Francis stirs religious and political sectors with his daring positions on controversial issues such as abortion, respect for nature, capitalism, immigration, and gay marriage.</a:t>
            </a:r>
          </a:p>
          <a:p>
            <a:pPr>
              <a:lnSpc>
                <a:spcPct val="150000"/>
              </a:lnSpc>
            </a:pPr>
            <a:endParaRPr lang="en-US" b="1" i="1" dirty="0">
              <a:solidFill>
                <a:srgbClr val="E46C0A"/>
              </a:solidFill>
              <a:latin typeface="Avenir Book"/>
              <a:cs typeface="Avenir Book"/>
            </a:endParaRPr>
          </a:p>
          <a:p>
            <a:pPr algn="ctr">
              <a:lnSpc>
                <a:spcPct val="150000"/>
              </a:lnSpc>
            </a:pPr>
            <a:r>
              <a:rPr lang="en-US" b="1" i="1" dirty="0" smtClean="0">
                <a:solidFill>
                  <a:srgbClr val="E46C0A"/>
                </a:solidFill>
                <a:latin typeface="Avenir Black"/>
                <a:cs typeface="Avenir Black"/>
              </a:rPr>
              <a:t>Pope </a:t>
            </a:r>
            <a:r>
              <a:rPr lang="en-US" b="1" i="1" dirty="0">
                <a:solidFill>
                  <a:srgbClr val="E46C0A"/>
                </a:solidFill>
                <a:latin typeface="Avenir Black"/>
                <a:cs typeface="Avenir Black"/>
              </a:rPr>
              <a:t>Francis identifies with the humble people, and he shows it by living simply and without frills.</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7331" t="-9423" r="-21753" b="-61233"/>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195107"/>
            <a:ext cx="3288827" cy="1918474"/>
          </a:xfrm>
          <a:prstGeom prst="rect">
            <a:avLst/>
          </a:prstGeom>
          <a:noFill/>
        </p:spPr>
        <p:txBody>
          <a:bodyPr wrap="square" rtlCol="0">
            <a:spAutoFit/>
          </a:bodyPr>
          <a:lstStyle/>
          <a:p>
            <a:pPr>
              <a:lnSpc>
                <a:spcPct val="150000"/>
              </a:lnSpc>
            </a:pPr>
            <a:r>
              <a:rPr lang="es-ES_tradnl" sz="1600" b="1" dirty="0" err="1" smtClean="0">
                <a:latin typeface="Avenir Book"/>
                <a:cs typeface="Avenir Book"/>
              </a:rPr>
              <a:t>Name</a:t>
            </a:r>
            <a:r>
              <a:rPr lang="es-ES_tradnl" sz="1600" b="1" dirty="0" smtClean="0">
                <a:latin typeface="Avenir Book"/>
                <a:cs typeface="Avenir Book"/>
              </a:rPr>
              <a:t>: </a:t>
            </a:r>
            <a:r>
              <a:rPr lang="it-IT" sz="1600" dirty="0" smtClean="0">
                <a:latin typeface="Avenir Book"/>
                <a:cs typeface="Avenir Book"/>
              </a:rPr>
              <a:t>Jorge Mario </a:t>
            </a:r>
            <a:r>
              <a:rPr lang="it-IT" sz="1600" dirty="0" err="1" smtClean="0">
                <a:latin typeface="Avenir Book"/>
                <a:cs typeface="Avenir Book"/>
              </a:rPr>
              <a:t>Bergoglio</a:t>
            </a:r>
            <a:endParaRPr lang="it-IT" sz="1600" dirty="0" smtClean="0">
              <a:latin typeface="Avenir Book"/>
              <a:cs typeface="Avenir Book"/>
            </a:endParaRPr>
          </a:p>
          <a:p>
            <a:pPr>
              <a:lnSpc>
                <a:spcPct val="150000"/>
              </a:lnSpc>
            </a:pPr>
            <a:r>
              <a:rPr lang="es-ES_tradnl" sz="1600" b="1" dirty="0" smtClean="0">
                <a:latin typeface="Avenir Book"/>
                <a:cs typeface="Avenir Book"/>
              </a:rPr>
              <a:t>Country: </a:t>
            </a:r>
            <a:r>
              <a:rPr lang="es-ES_tradnl" sz="1600" dirty="0" smtClean="0">
                <a:latin typeface="Avenir Book"/>
                <a:cs typeface="Avenir Book"/>
              </a:rPr>
              <a:t>Argentina</a:t>
            </a:r>
          </a:p>
          <a:p>
            <a:pPr>
              <a:lnSpc>
                <a:spcPct val="150000"/>
              </a:lnSpc>
            </a:pPr>
            <a:r>
              <a:rPr lang="en-US" sz="1600" b="1" dirty="0">
                <a:latin typeface="Avenir Book"/>
                <a:cs typeface="Avenir Book"/>
              </a:rPr>
              <a:t>Date of </a:t>
            </a:r>
            <a:r>
              <a:rPr lang="en-US" sz="1600" b="1" dirty="0" smtClean="0">
                <a:latin typeface="Avenir Book"/>
                <a:cs typeface="Avenir Book"/>
              </a:rPr>
              <a:t>Birth</a:t>
            </a:r>
            <a:r>
              <a:rPr lang="es-ES_tradnl" sz="1600" b="1" dirty="0" smtClean="0">
                <a:latin typeface="Avenir Book"/>
                <a:cs typeface="Avenir Book"/>
              </a:rPr>
              <a:t>: </a:t>
            </a:r>
            <a:r>
              <a:rPr lang="es-ES_tradnl" sz="1600" dirty="0" err="1" smtClean="0">
                <a:latin typeface="Avenir Book"/>
                <a:cs typeface="Avenir Book"/>
              </a:rPr>
              <a:t>December</a:t>
            </a:r>
            <a:r>
              <a:rPr lang="es-ES_tradnl" sz="1600" dirty="0" smtClean="0">
                <a:latin typeface="Avenir Book"/>
                <a:cs typeface="Avenir Book"/>
              </a:rPr>
              <a:t> 17, 1936</a:t>
            </a:r>
          </a:p>
          <a:p>
            <a:pPr>
              <a:lnSpc>
                <a:spcPct val="150000"/>
              </a:lnSpc>
            </a:pPr>
            <a:r>
              <a:rPr lang="en-US" sz="1600" b="1" dirty="0">
                <a:latin typeface="Avenir Book"/>
                <a:cs typeface="Avenir Book"/>
              </a:rPr>
              <a:t>What does he </a:t>
            </a:r>
            <a:r>
              <a:rPr lang="en-US" sz="1600" b="1" dirty="0" smtClean="0">
                <a:latin typeface="Avenir Book"/>
                <a:cs typeface="Avenir Book"/>
              </a:rPr>
              <a:t>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t>
            </a:r>
            <a:r>
              <a:rPr lang="es-ES_tradnl" sz="1600" dirty="0" err="1" smtClean="0">
                <a:latin typeface="Avenir Book"/>
                <a:cs typeface="Avenir Book"/>
              </a:rPr>
              <a:t>the</a:t>
            </a:r>
            <a:r>
              <a:rPr lang="es-ES_tradnl" sz="1600" dirty="0" smtClean="0">
                <a:latin typeface="Avenir Book"/>
                <a:cs typeface="Avenir Book"/>
              </a:rPr>
              <a:t> leader of </a:t>
            </a:r>
            <a:r>
              <a:rPr lang="es-ES_tradnl" sz="1600" dirty="0" err="1" smtClean="0">
                <a:latin typeface="Avenir Book"/>
                <a:cs typeface="Avenir Book"/>
              </a:rPr>
              <a:t>the</a:t>
            </a:r>
            <a:r>
              <a:rPr lang="es-ES_tradnl" sz="1600" dirty="0" smtClean="0">
                <a:latin typeface="Avenir Book"/>
                <a:cs typeface="Avenir Book"/>
              </a:rPr>
              <a:t> </a:t>
            </a:r>
            <a:r>
              <a:rPr lang="es-ES_tradnl" sz="1600" dirty="0" err="1" smtClean="0">
                <a:latin typeface="Avenir Book"/>
                <a:cs typeface="Avenir Book"/>
              </a:rPr>
              <a:t>Catholic</a:t>
            </a:r>
            <a:r>
              <a:rPr lang="es-ES_tradnl" sz="1600" dirty="0" smtClean="0">
                <a:latin typeface="Avenir Book"/>
                <a:cs typeface="Avenir Book"/>
              </a:rPr>
              <a:t> </a:t>
            </a:r>
            <a:r>
              <a:rPr lang="es-ES_tradnl" sz="1600" dirty="0" err="1" smtClean="0">
                <a:latin typeface="Avenir Book"/>
                <a:cs typeface="Avenir Book"/>
              </a:rPr>
              <a:t>Church</a:t>
            </a:r>
            <a:endParaRPr lang="es-ES_tradnl" sz="1600" dirty="0" smtClean="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57" y="3112501"/>
            <a:ext cx="1623546" cy="1080672"/>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1" y="9587070"/>
            <a:ext cx="6717827"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err="1" smtClean="0">
                <a:latin typeface="Arial Narrow"/>
                <a:cs typeface="Arial Narrow"/>
              </a:rPr>
              <a:t>https</a:t>
            </a:r>
            <a:r>
              <a:rPr lang="es-ES_tradnl" sz="1000" dirty="0" smtClean="0">
                <a:latin typeface="Arial Narrow"/>
                <a:cs typeface="Arial Narrow"/>
              </a:rPr>
              <a:t>://</a:t>
            </a:r>
            <a:r>
              <a:rPr lang="es-ES_tradnl" sz="1000" dirty="0" err="1" smtClean="0">
                <a:latin typeface="Arial Narrow"/>
                <a:cs typeface="Arial Narrow"/>
              </a:rPr>
              <a:t>www.spoots.com</a:t>
            </a:r>
            <a:r>
              <a:rPr lang="es-ES_tradnl" sz="1000" dirty="0" smtClean="0">
                <a:latin typeface="Arial Narrow"/>
                <a:cs typeface="Arial Narrow"/>
              </a:rPr>
              <a:t>/papas-mas-importantes-de-la-historia and </a:t>
            </a:r>
            <a:r>
              <a:rPr lang="es-ES_tradnl" sz="1000" dirty="0" smtClean="0">
                <a:latin typeface="Arial Narrow"/>
                <a:cs typeface="Arial Narrow"/>
                <a:hlinkClick r:id="rId4"/>
              </a:rPr>
              <a:t>https://youtu.be/3p8gfIcQ7sk</a:t>
            </a:r>
            <a:r>
              <a:rPr lang="es-ES_tradnl" sz="1000" dirty="0" smtClean="0">
                <a:latin typeface="Arial Narrow"/>
                <a:cs typeface="Arial Narrow"/>
              </a:rPr>
              <a:t>. </a:t>
            </a:r>
            <a:r>
              <a:rPr lang="cs-CZ" sz="1000" dirty="0" err="1" smtClean="0">
                <a:latin typeface="Arial Narrow"/>
                <a:cs typeface="Arial Narrow"/>
              </a:rPr>
              <a:t>Photo</a:t>
            </a:r>
            <a:r>
              <a:rPr lang="cs-CZ" sz="1000" dirty="0" smtClean="0">
                <a:latin typeface="Arial Narrow"/>
                <a:cs typeface="Arial Narrow"/>
              </a:rPr>
              <a:t>: </a:t>
            </a:r>
            <a:r>
              <a:rPr lang="es-ES_tradnl" sz="1000" dirty="0" smtClean="0">
                <a:latin typeface="Arial Narrow"/>
                <a:cs typeface="Arial Narrow"/>
              </a:rPr>
              <a:t> </a:t>
            </a:r>
            <a:r>
              <a:rPr lang="es-ES_tradnl" sz="1000" dirty="0" smtClean="0">
                <a:latin typeface="Arial Narrow"/>
                <a:cs typeface="Arial Narrow"/>
                <a:hlinkClick r:id="rId5"/>
              </a:rPr>
              <a:t>Wikipedia</a:t>
            </a:r>
            <a:endParaRPr lang="en-US" sz="1000" dirty="0">
              <a:latin typeface="Arial Narrow"/>
              <a:cs typeface="Arial Narrow"/>
            </a:endParaRPr>
          </a:p>
        </p:txBody>
      </p:sp>
      <p:pic>
        <p:nvPicPr>
          <p:cNvPr id="11" name="Picture 10" descr="New-Speaking-Latino-Logo-650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223780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hu-HU" sz="3200" dirty="0" smtClean="0">
                <a:solidFill>
                  <a:srgbClr val="E46C0A"/>
                </a:solidFill>
                <a:latin typeface="Yanone Kaffeesatz Bold"/>
                <a:cs typeface="Yanone Kaffeesatz Bold"/>
              </a:rPr>
              <a:t>RUBÉN BLADES</a:t>
            </a:r>
            <a:endParaRPr lang="hu-HU" sz="3200" dirty="0">
              <a:solidFill>
                <a:srgbClr val="E46C0A"/>
              </a:solidFill>
              <a:latin typeface="Yanone Kaffeesatz Bold"/>
              <a:cs typeface="Yanone Kaffeesatz Bold"/>
            </a:endParaRPr>
          </a:p>
        </p:txBody>
      </p:sp>
      <p:sp>
        <p:nvSpPr>
          <p:cNvPr id="6" name="TextBox 5"/>
          <p:cNvSpPr txBox="1"/>
          <p:nvPr/>
        </p:nvSpPr>
        <p:spPr>
          <a:xfrm>
            <a:off x="724216" y="4353303"/>
            <a:ext cx="6323974" cy="4639732"/>
          </a:xfrm>
          <a:prstGeom prst="rect">
            <a:avLst/>
          </a:prstGeom>
          <a:noFill/>
        </p:spPr>
        <p:txBody>
          <a:bodyPr wrap="square" rtlCol="0">
            <a:spAutoFit/>
          </a:bodyPr>
          <a:lstStyle/>
          <a:p>
            <a:pPr>
              <a:lnSpc>
                <a:spcPct val="150000"/>
              </a:lnSpc>
            </a:pPr>
            <a:r>
              <a:rPr lang="en-US" dirty="0">
                <a:latin typeface="Avenir Book"/>
                <a:cs typeface="Avenir Book"/>
              </a:rPr>
              <a:t>In addition to being a singer, Rubén Blades is a composer, a musician, an actor, a lawyer, and a politician. From the 70's until now, he has recorded more than 20 albums. He was also an actor in several diverse Hollywood and independent films. In recognition of his work, he received six Grammy Awards. In 1994, he was a presidential candidate in the Panama elections</a:t>
            </a:r>
            <a:r>
              <a:rPr lang="en-US" dirty="0" smtClean="0">
                <a:latin typeface="Avenir Book"/>
                <a:cs typeface="Avenir Book"/>
              </a:rPr>
              <a:t>.</a:t>
            </a:r>
          </a:p>
          <a:p>
            <a:pPr>
              <a:lnSpc>
                <a:spcPct val="150000"/>
              </a:lnSpc>
            </a:pPr>
            <a:endParaRPr lang="en-US" b="1" i="1" dirty="0">
              <a:solidFill>
                <a:srgbClr val="E46C0A"/>
              </a:solidFill>
              <a:latin typeface="Avenir Book"/>
              <a:cs typeface="Avenir Book"/>
            </a:endParaRPr>
          </a:p>
          <a:p>
            <a:pPr algn="ctr">
              <a:lnSpc>
                <a:spcPct val="150000"/>
              </a:lnSpc>
            </a:pPr>
            <a:r>
              <a:rPr lang="en-US" b="1" i="1" dirty="0">
                <a:solidFill>
                  <a:srgbClr val="E46C0A"/>
                </a:solidFill>
                <a:latin typeface="Avenir Black"/>
                <a:cs typeface="Avenir Black"/>
              </a:rPr>
              <a:t>He is the perfect example of an artist who uses the arts as a means of expression. He’s a great representative of Latin music.</a:t>
            </a:r>
          </a:p>
        </p:txBody>
      </p:sp>
      <p:sp>
        <p:nvSpPr>
          <p:cNvPr id="7" name="Oval 6"/>
          <p:cNvSpPr/>
          <p:nvPr/>
        </p:nvSpPr>
        <p:spPr>
          <a:xfrm>
            <a:off x="680841" y="602260"/>
            <a:ext cx="3050579" cy="3050579"/>
          </a:xfrm>
          <a:prstGeom prst="ellipse">
            <a:avLst/>
          </a:prstGeom>
          <a:blipFill rotWithShape="1">
            <a:blip r:embed="rId2"/>
            <a:srcRect/>
            <a:stretch>
              <a:fillRect l="-91718" t="-637" r="-56862" b="-65211"/>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4"/>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a:latin typeface="Avenir Book"/>
                <a:cs typeface="Avenir Book"/>
              </a:rPr>
              <a:t>Rubén </a:t>
            </a:r>
            <a:r>
              <a:rPr lang="es-ES_tradnl" sz="1600" dirty="0" err="1">
                <a:latin typeface="Avenir Book"/>
                <a:cs typeface="Avenir Book"/>
              </a:rPr>
              <a:t>Blades</a:t>
            </a:r>
            <a:r>
              <a:rPr lang="es-ES_tradnl" sz="1600" dirty="0">
                <a:latin typeface="Avenir Book"/>
                <a:cs typeface="Avenir Book"/>
              </a:rPr>
              <a:t> Bellido de Luna</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Panama</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July</a:t>
            </a:r>
            <a:r>
              <a:rPr lang="es-ES_tradnl" sz="1600" dirty="0">
                <a:latin typeface="Avenir Book"/>
                <a:cs typeface="Avenir Book"/>
              </a:rPr>
              <a:t> </a:t>
            </a:r>
            <a:r>
              <a:rPr lang="es-ES_tradnl" sz="1600" dirty="0" smtClean="0">
                <a:latin typeface="Avenir Book"/>
                <a:cs typeface="Avenir Book"/>
              </a:rPr>
              <a:t>16, 1948</a:t>
            </a:r>
            <a:endParaRPr lang="es-ES_tradnl" sz="1600" dirty="0">
              <a:latin typeface="Avenir Book"/>
              <a:cs typeface="Avenir Book"/>
            </a:endParaRP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singer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4" y="3112502"/>
            <a:ext cx="1623535" cy="1080666"/>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400110"/>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a:latin typeface="Arial Narrow"/>
                <a:cs typeface="Arial Narrow"/>
                <a:hlinkClick r:id="rId4"/>
              </a:rPr>
              <a:t>https://es.wikipedia.org/wiki/Rub%C3%</a:t>
            </a:r>
            <a:r>
              <a:rPr lang="es-ES_tradnl" sz="1000" dirty="0" smtClean="0">
                <a:latin typeface="Arial Narrow"/>
                <a:cs typeface="Arial Narrow"/>
                <a:hlinkClick r:id="rId4"/>
              </a:rPr>
              <a:t>A9n_Blades</a:t>
            </a:r>
            <a:r>
              <a:rPr lang="es-ES_tradnl" sz="1000" dirty="0" smtClean="0">
                <a:latin typeface="Arial Narrow"/>
                <a:cs typeface="Arial Narrow"/>
              </a:rPr>
              <a:t> and </a:t>
            </a:r>
            <a:r>
              <a:rPr lang="es-ES_tradnl" sz="1000" dirty="0" smtClean="0">
                <a:latin typeface="Arial Narrow"/>
                <a:cs typeface="Arial Narrow"/>
                <a:hlinkClick r:id="rId5"/>
              </a:rPr>
              <a:t>http</a:t>
            </a:r>
            <a:r>
              <a:rPr lang="es-ES_tradnl" sz="1000" dirty="0">
                <a:latin typeface="Arial Narrow"/>
                <a:cs typeface="Arial Narrow"/>
                <a:hlinkClick r:id="rId5"/>
              </a:rPr>
              <a:t>://salsaclasica.com/rubenblades/</a:t>
            </a:r>
            <a:r>
              <a:rPr lang="es-ES_tradnl" sz="1000" dirty="0" smtClean="0">
                <a:latin typeface="Arial Narrow"/>
                <a:cs typeface="Arial Narrow"/>
                <a:hlinkClick r:id="rId5"/>
              </a:rPr>
              <a:t>bio.asp</a:t>
            </a:r>
            <a:r>
              <a:rPr lang="es-ES_tradnl" sz="1000" dirty="0" smtClean="0">
                <a:latin typeface="Arial Narrow"/>
                <a:cs typeface="Arial Narrow"/>
              </a:rPr>
              <a:t>. </a:t>
            </a:r>
            <a:r>
              <a:rPr lang="cs-CZ" sz="1000" dirty="0" err="1" smtClean="0">
                <a:latin typeface="Arial Narrow"/>
                <a:cs typeface="Arial Narrow"/>
              </a:rPr>
              <a:t>Photo</a:t>
            </a:r>
            <a:r>
              <a:rPr lang="cs-CZ" sz="1000" dirty="0" smtClean="0">
                <a:latin typeface="Arial Narrow"/>
                <a:cs typeface="Arial Narrow"/>
              </a:rPr>
              <a:t>: </a:t>
            </a:r>
            <a:r>
              <a:rPr lang="es-ES_tradnl" sz="1000" dirty="0" smtClean="0">
                <a:latin typeface="Arial Narrow"/>
                <a:cs typeface="Arial Narrow"/>
              </a:rPr>
              <a:t> </a:t>
            </a:r>
            <a:r>
              <a:rPr lang="en-US" sz="1000" dirty="0">
                <a:latin typeface="Arial Narrow"/>
                <a:cs typeface="Arial Narrow"/>
              </a:rPr>
              <a:t>https://</a:t>
            </a:r>
            <a:r>
              <a:rPr lang="en-US" sz="1000" dirty="0" err="1">
                <a:latin typeface="Arial Narrow"/>
                <a:cs typeface="Arial Narrow"/>
              </a:rPr>
              <a:t>commons.wikimedia.org</a:t>
            </a:r>
            <a:r>
              <a:rPr lang="en-US" sz="1000" dirty="0">
                <a:latin typeface="Arial Narrow"/>
                <a:cs typeface="Arial Narrow"/>
              </a:rPr>
              <a:t>/wiki/</a:t>
            </a:r>
            <a:r>
              <a:rPr lang="en-US" sz="1000" dirty="0" err="1">
                <a:latin typeface="Arial Narrow"/>
                <a:cs typeface="Arial Narrow"/>
              </a:rPr>
              <a:t>File:Ruben_Blades_by_Gage_Skidmore.jpg</a:t>
            </a:r>
            <a:endParaRPr lang="es-ES_tradnl" sz="1000" dirty="0">
              <a:latin typeface="Arial Narrow"/>
              <a:cs typeface="Arial Narrow"/>
            </a:endParaRPr>
          </a:p>
        </p:txBody>
      </p:sp>
      <p:pic>
        <p:nvPicPr>
          <p:cNvPr id="11" name="Picture 10" descr="New-Speaking-Latino-Logo-650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2073238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hu-HU" sz="3200" dirty="0" smtClean="0">
                <a:solidFill>
                  <a:srgbClr val="E46C0A"/>
                </a:solidFill>
                <a:latin typeface="Yanone Kaffeesatz Bold"/>
                <a:cs typeface="Yanone Kaffeesatz Bold"/>
              </a:rPr>
              <a:t>JOSÉ FELICIANO</a:t>
            </a:r>
            <a:endParaRPr lang="hu-HU" sz="3200" dirty="0">
              <a:solidFill>
                <a:srgbClr val="E46C0A"/>
              </a:solidFill>
              <a:latin typeface="Yanone Kaffeesatz Bold"/>
              <a:cs typeface="Yanone Kaffeesatz Bold"/>
            </a:endParaRPr>
          </a:p>
        </p:txBody>
      </p:sp>
      <p:sp>
        <p:nvSpPr>
          <p:cNvPr id="6" name="TextBox 5"/>
          <p:cNvSpPr txBox="1"/>
          <p:nvPr/>
        </p:nvSpPr>
        <p:spPr>
          <a:xfrm>
            <a:off x="724216" y="4353303"/>
            <a:ext cx="6323974" cy="4224234"/>
          </a:xfrm>
          <a:prstGeom prst="rect">
            <a:avLst/>
          </a:prstGeom>
          <a:noFill/>
        </p:spPr>
        <p:txBody>
          <a:bodyPr wrap="square" rtlCol="0">
            <a:spAutoFit/>
          </a:bodyPr>
          <a:lstStyle/>
          <a:p>
            <a:pPr>
              <a:lnSpc>
                <a:spcPct val="150000"/>
              </a:lnSpc>
            </a:pPr>
            <a:r>
              <a:rPr lang="en-US" dirty="0">
                <a:latin typeface="Avenir Book"/>
                <a:cs typeface="Avenir Book"/>
              </a:rPr>
              <a:t>He is blind from birth, and from a very young age he became interested in music. He stood out by singing boleros and ballads and playing the Spanish guitar. His song</a:t>
            </a:r>
            <a:r>
              <a:rPr lang="en-US" i="1" dirty="0">
                <a:latin typeface="Avenir Book"/>
                <a:cs typeface="Avenir Book"/>
              </a:rPr>
              <a:t> </a:t>
            </a:r>
            <a:r>
              <a:rPr lang="en-US" i="1" dirty="0" err="1">
                <a:latin typeface="Avenir Book"/>
                <a:cs typeface="Avenir Book"/>
              </a:rPr>
              <a:t>Feliz</a:t>
            </a:r>
            <a:r>
              <a:rPr lang="en-US" i="1" dirty="0">
                <a:latin typeface="Avenir Book"/>
                <a:cs typeface="Avenir Book"/>
              </a:rPr>
              <a:t> </a:t>
            </a:r>
            <a:r>
              <a:rPr lang="en-US" i="1" dirty="0" err="1">
                <a:latin typeface="Avenir Book"/>
                <a:cs typeface="Avenir Book"/>
              </a:rPr>
              <a:t>Navidad</a:t>
            </a:r>
            <a:r>
              <a:rPr lang="en-US" i="1" dirty="0">
                <a:latin typeface="Avenir Book"/>
                <a:cs typeface="Avenir Book"/>
              </a:rPr>
              <a:t> </a:t>
            </a:r>
            <a:r>
              <a:rPr lang="en-US" dirty="0">
                <a:latin typeface="Avenir Book"/>
                <a:cs typeface="Avenir Book"/>
              </a:rPr>
              <a:t>is one of the most listened to melodies in the world during the Christmas season. In 2013, he entered into the Latin Songwriters Hall of Fame.</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is considered the first Latin American to enter the English music market, opening the doors to other artists.</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41285" t="-6388" r="-44231" b="-17712"/>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657138"/>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a:latin typeface="Avenir Book"/>
                <a:cs typeface="Avenir Book"/>
              </a:rPr>
              <a:t>José Monserrat Feliciano García</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Puerto Rico</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September</a:t>
            </a:r>
            <a:r>
              <a:rPr lang="es-ES_tradnl" sz="1600" dirty="0" smtClean="0">
                <a:latin typeface="Avenir Book"/>
                <a:cs typeface="Avenir Book"/>
              </a:rPr>
              <a:t> 10, 1945</a:t>
            </a:r>
            <a:endParaRPr lang="es-ES_tradnl" sz="1600" dirty="0">
              <a:latin typeface="Avenir Book"/>
              <a:cs typeface="Avenir Book"/>
            </a:endParaRP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singer</a:t>
            </a:r>
            <a:r>
              <a:rPr lang="es-ES_tradnl" sz="1600" dirty="0" smtClean="0">
                <a:latin typeface="Avenir Book"/>
                <a:cs typeface="Avenir Book"/>
              </a:rPr>
              <a:t> and </a:t>
            </a:r>
            <a:r>
              <a:rPr lang="es-ES_tradnl" sz="1600" dirty="0" err="1" smtClean="0">
                <a:latin typeface="Avenir Book"/>
                <a:cs typeface="Avenir Book"/>
              </a:rPr>
              <a:t>composer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4" y="3112505"/>
            <a:ext cx="1623535" cy="1080665"/>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400110"/>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a:latin typeface="Arial Narrow"/>
                <a:cs typeface="Arial Narrow"/>
                <a:hlinkClick r:id="rId4"/>
              </a:rPr>
              <a:t>https://es.wikipedia.org/wiki/Jos%C3%</a:t>
            </a:r>
            <a:r>
              <a:rPr lang="es-ES_tradnl" sz="1000" dirty="0" smtClean="0">
                <a:latin typeface="Arial Narrow"/>
                <a:cs typeface="Arial Narrow"/>
                <a:hlinkClick r:id="rId4"/>
              </a:rPr>
              <a:t>A9_Feliciano</a:t>
            </a:r>
            <a:r>
              <a:rPr lang="es-ES_tradnl" sz="1000" dirty="0" smtClean="0">
                <a:latin typeface="Arial Narrow"/>
                <a:cs typeface="Arial Narrow"/>
              </a:rPr>
              <a:t> and </a:t>
            </a:r>
            <a:r>
              <a:rPr lang="es-ES_tradnl" sz="1000" dirty="0" smtClean="0">
                <a:latin typeface="Arial Narrow"/>
                <a:cs typeface="Arial Narrow"/>
                <a:hlinkClick r:id="rId5"/>
              </a:rPr>
              <a:t>https</a:t>
            </a:r>
            <a:r>
              <a:rPr lang="es-ES_tradnl" sz="1000" dirty="0">
                <a:latin typeface="Arial Narrow"/>
                <a:cs typeface="Arial Narrow"/>
                <a:hlinkClick r:id="rId5"/>
              </a:rPr>
              <a:t>://www.buenamusica.com/jose-feliciano/</a:t>
            </a:r>
            <a:r>
              <a:rPr lang="es-ES_tradnl" sz="1000" dirty="0" smtClean="0">
                <a:latin typeface="Arial Narrow"/>
                <a:cs typeface="Arial Narrow"/>
                <a:hlinkClick r:id="rId5"/>
              </a:rPr>
              <a:t>biografia</a:t>
            </a:r>
            <a:r>
              <a:rPr lang="es-ES_tradnl" sz="1000" dirty="0" smtClean="0">
                <a:latin typeface="Arial Narrow"/>
                <a:cs typeface="Arial Narrow"/>
              </a:rPr>
              <a:t>. </a:t>
            </a:r>
            <a:r>
              <a:rPr lang="cs-CZ" sz="1000" dirty="0" err="1" smtClean="0">
                <a:latin typeface="Arial Narrow"/>
                <a:cs typeface="Arial Narrow"/>
              </a:rPr>
              <a:t>Photo</a:t>
            </a:r>
            <a:r>
              <a:rPr lang="cs-CZ" sz="1000" dirty="0" smtClean="0">
                <a:latin typeface="Arial Narrow"/>
                <a:cs typeface="Arial Narrow"/>
              </a:rPr>
              <a:t>: </a:t>
            </a:r>
            <a:r>
              <a:rPr lang="es-ES_tradnl" sz="1000" dirty="0" smtClean="0">
                <a:latin typeface="Arial Narrow"/>
                <a:cs typeface="Arial Narrow"/>
              </a:rPr>
              <a:t> </a:t>
            </a:r>
            <a:r>
              <a:rPr lang="en-US" sz="1000" dirty="0">
                <a:latin typeface="Arial Narrow"/>
                <a:cs typeface="Arial Narrow"/>
              </a:rPr>
              <a:t>https://</a:t>
            </a:r>
            <a:r>
              <a:rPr lang="en-US" sz="1000" dirty="0" err="1">
                <a:latin typeface="Arial Narrow"/>
                <a:cs typeface="Arial Narrow"/>
              </a:rPr>
              <a:t>commons.wikimedia.org</a:t>
            </a:r>
            <a:r>
              <a:rPr lang="en-US" sz="1000" dirty="0">
                <a:latin typeface="Arial Narrow"/>
                <a:cs typeface="Arial Narrow"/>
              </a:rPr>
              <a:t>/wiki/File:Jos%C3%A9_Feliciano.jpg</a:t>
            </a:r>
            <a:endParaRPr lang="es-ES_tradnl" sz="1000" dirty="0">
              <a:latin typeface="Arial Narrow"/>
              <a:cs typeface="Arial Narrow"/>
            </a:endParaRPr>
          </a:p>
        </p:txBody>
      </p:sp>
      <p:pic>
        <p:nvPicPr>
          <p:cNvPr id="11" name="Picture 10" descr="New-Speaking-Latino-Logo-650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483059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ÓSCAR DE LA HOYA</a:t>
            </a:r>
            <a:endParaRPr lang="es-ES_tradnl" sz="3200" dirty="0">
              <a:solidFill>
                <a:srgbClr val="E46C0A"/>
              </a:solidFill>
              <a:latin typeface="Yanone Kaffeesatz Bold"/>
              <a:cs typeface="Yanone Kaffeesatz Bold"/>
            </a:endParaRPr>
          </a:p>
        </p:txBody>
      </p:sp>
      <p:sp>
        <p:nvSpPr>
          <p:cNvPr id="6" name="TextBox 5"/>
          <p:cNvSpPr txBox="1"/>
          <p:nvPr/>
        </p:nvSpPr>
        <p:spPr>
          <a:xfrm>
            <a:off x="724216" y="4353303"/>
            <a:ext cx="6323974" cy="3393237"/>
          </a:xfrm>
          <a:prstGeom prst="rect">
            <a:avLst/>
          </a:prstGeom>
          <a:noFill/>
        </p:spPr>
        <p:txBody>
          <a:bodyPr wrap="square" rtlCol="0">
            <a:spAutoFit/>
          </a:bodyPr>
          <a:lstStyle/>
          <a:p>
            <a:pPr>
              <a:lnSpc>
                <a:spcPct val="150000"/>
              </a:lnSpc>
            </a:pPr>
            <a:r>
              <a:rPr lang="en-US" dirty="0">
                <a:latin typeface="Avenir Book"/>
                <a:cs typeface="Avenir Book"/>
              </a:rPr>
              <a:t>He is the only American boxer to have won a gold medal at the Olympics, which is why he’s known as the Golden Boy. He then entered professional boxing and became a champion in six different divisions. He is one of the best boxers in history.</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is the only American boxer to have won a gold medal at the Olympics.</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7331" t="-5218" r="-21465" b="-79058"/>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a:latin typeface="Avenir Book"/>
                <a:cs typeface="Avenir Book"/>
              </a:rPr>
              <a:t>Óscar de la Hoya</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United States</a:t>
            </a:r>
          </a:p>
          <a:p>
            <a:pPr>
              <a:lnSpc>
                <a:spcPct val="150000"/>
              </a:lnSpc>
            </a:pPr>
            <a:r>
              <a:rPr lang="es-ES_tradnl" sz="1600" dirty="0" smtClean="0">
                <a:latin typeface="Avenir Book"/>
                <a:cs typeface="Avenir Book"/>
              </a:rPr>
              <a:t>(</a:t>
            </a:r>
            <a:r>
              <a:rPr lang="es-ES_tradnl" sz="1600" dirty="0" err="1" smtClean="0">
                <a:latin typeface="Avenir Book"/>
                <a:cs typeface="Avenir Book"/>
              </a:rPr>
              <a:t>Mexican</a:t>
            </a:r>
            <a:r>
              <a:rPr lang="es-ES_tradnl" sz="1600" dirty="0" smtClean="0">
                <a:latin typeface="Avenir Book"/>
                <a:cs typeface="Avenir Book"/>
              </a:rPr>
              <a:t> </a:t>
            </a:r>
            <a:r>
              <a:rPr lang="fr-FR" sz="1600" dirty="0" err="1" smtClean="0">
                <a:latin typeface="Avenir Book"/>
                <a:cs typeface="Avenir Book"/>
              </a:rPr>
              <a:t>descent</a:t>
            </a:r>
            <a:r>
              <a:rPr lang="es-ES_tradnl" sz="1600" dirty="0" smtClean="0">
                <a:latin typeface="Avenir Book"/>
                <a:cs typeface="Avenir Book"/>
              </a:rPr>
              <a:t>)</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February</a:t>
            </a:r>
            <a:r>
              <a:rPr lang="es-ES_tradnl" sz="1600" dirty="0" smtClean="0">
                <a:latin typeface="Avenir Book"/>
                <a:cs typeface="Avenir Book"/>
              </a:rPr>
              <a:t> 4, 1973</a:t>
            </a: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boxer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1" y="3112505"/>
            <a:ext cx="1623534" cy="1080665"/>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369332"/>
          </a:xfrm>
          <a:prstGeom prst="rect">
            <a:avLst/>
          </a:prstGeom>
          <a:noFill/>
        </p:spPr>
        <p:txBody>
          <a:bodyPr wrap="square" rtlCol="0">
            <a:spAutoFit/>
          </a:bodyPr>
          <a:lstStyle/>
          <a:p>
            <a:r>
              <a:rPr lang="fr-FR" sz="900" dirty="0" smtClean="0">
                <a:latin typeface="Arial Narrow"/>
                <a:cs typeface="Arial Narrow"/>
              </a:rPr>
              <a:t>Source: </a:t>
            </a:r>
            <a:r>
              <a:rPr lang="es-ES_tradnl" sz="900" dirty="0" smtClean="0">
                <a:latin typeface="Arial Narrow"/>
                <a:cs typeface="Arial Narrow"/>
              </a:rPr>
              <a:t> </a:t>
            </a:r>
            <a:r>
              <a:rPr lang="es-ES_tradnl" sz="900" dirty="0">
                <a:latin typeface="Arial Narrow"/>
                <a:cs typeface="Arial Narrow"/>
                <a:hlinkClick r:id="rId4"/>
              </a:rPr>
              <a:t>https://es.wikipedia.org/wiki/%C3%</a:t>
            </a:r>
            <a:r>
              <a:rPr lang="es-ES_tradnl" sz="900" dirty="0" smtClean="0">
                <a:latin typeface="Arial Narrow"/>
                <a:cs typeface="Arial Narrow"/>
                <a:hlinkClick r:id="rId4"/>
              </a:rPr>
              <a:t>93scar_de_la_Hoya</a:t>
            </a:r>
            <a:r>
              <a:rPr lang="es-ES_tradnl" sz="900" dirty="0" smtClean="0">
                <a:latin typeface="Arial Narrow"/>
                <a:cs typeface="Arial Narrow"/>
              </a:rPr>
              <a:t> and </a:t>
            </a:r>
            <a:r>
              <a:rPr lang="es-ES_tradnl" sz="900" dirty="0" smtClean="0">
                <a:latin typeface="Arial Narrow"/>
                <a:cs typeface="Arial Narrow"/>
                <a:hlinkClick r:id="rId5"/>
              </a:rPr>
              <a:t>https</a:t>
            </a:r>
            <a:r>
              <a:rPr lang="es-ES_tradnl" sz="900" dirty="0">
                <a:latin typeface="Arial Narrow"/>
                <a:cs typeface="Arial Narrow"/>
                <a:hlinkClick r:id="rId5"/>
              </a:rPr>
              <a:t>://www.buscabiografias.com/biografia/verDetalle/6442/Oscar%20De%20La%</a:t>
            </a:r>
            <a:r>
              <a:rPr lang="es-ES_tradnl" sz="900" dirty="0" smtClean="0">
                <a:latin typeface="Arial Narrow"/>
                <a:cs typeface="Arial Narrow"/>
                <a:hlinkClick r:id="rId5"/>
              </a:rPr>
              <a:t>20Hoya</a:t>
            </a:r>
            <a:r>
              <a:rPr lang="es-ES_tradnl" sz="900" dirty="0" smtClean="0">
                <a:latin typeface="Arial Narrow"/>
                <a:cs typeface="Arial Narrow"/>
              </a:rPr>
              <a:t>. </a:t>
            </a:r>
            <a:r>
              <a:rPr lang="cs-CZ" sz="900" dirty="0" err="1" smtClean="0">
                <a:latin typeface="Arial Narrow"/>
                <a:cs typeface="Arial Narrow"/>
              </a:rPr>
              <a:t>Photo</a:t>
            </a:r>
            <a:r>
              <a:rPr lang="cs-CZ" sz="900" dirty="0" smtClean="0">
                <a:latin typeface="Arial Narrow"/>
                <a:cs typeface="Arial Narrow"/>
              </a:rPr>
              <a:t>: </a:t>
            </a:r>
            <a:r>
              <a:rPr lang="es-ES_tradnl" sz="900" dirty="0" smtClean="0">
                <a:latin typeface="Arial Narrow"/>
                <a:cs typeface="Arial Narrow"/>
              </a:rPr>
              <a:t> </a:t>
            </a:r>
            <a:r>
              <a:rPr lang="en-US" sz="900" dirty="0">
                <a:latin typeface="Arial Narrow"/>
                <a:cs typeface="Arial Narrow"/>
              </a:rPr>
              <a:t>https://</a:t>
            </a:r>
            <a:r>
              <a:rPr lang="en-US" sz="900" dirty="0" err="1">
                <a:latin typeface="Arial Narrow"/>
                <a:cs typeface="Arial Narrow"/>
              </a:rPr>
              <a:t>commons.wikimedia.org</a:t>
            </a:r>
            <a:r>
              <a:rPr lang="en-US" sz="900" dirty="0">
                <a:latin typeface="Arial Narrow"/>
                <a:cs typeface="Arial Narrow"/>
              </a:rPr>
              <a:t>/wiki/File:Oscar_De_La_Hoya,_Jul_2010.jpg</a:t>
            </a:r>
            <a:endParaRPr lang="es-ES_tradnl" sz="900" dirty="0">
              <a:latin typeface="Arial Narrow"/>
              <a:cs typeface="Arial Narrow"/>
            </a:endParaRPr>
          </a:p>
        </p:txBody>
      </p:sp>
      <p:pic>
        <p:nvPicPr>
          <p:cNvPr id="11" name="Picture 10" descr="New-Speaking-Latino-Logo-650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605983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hr-HR" sz="3200" dirty="0" smtClean="0">
                <a:solidFill>
                  <a:srgbClr val="E46C0A"/>
                </a:solidFill>
                <a:latin typeface="Yanone Kaffeesatz Bold"/>
                <a:cs typeface="Yanone Kaffeesatz Bold"/>
              </a:rPr>
              <a:t>OSCAR HIJUELOS</a:t>
            </a:r>
            <a:endParaRPr lang="hr-HR" sz="3200" dirty="0">
              <a:solidFill>
                <a:srgbClr val="E46C0A"/>
              </a:solidFill>
              <a:latin typeface="Yanone Kaffeesatz Bold"/>
              <a:cs typeface="Yanone Kaffeesatz Bold"/>
            </a:endParaRPr>
          </a:p>
        </p:txBody>
      </p:sp>
      <p:sp>
        <p:nvSpPr>
          <p:cNvPr id="6" name="TextBox 5"/>
          <p:cNvSpPr txBox="1"/>
          <p:nvPr/>
        </p:nvSpPr>
        <p:spPr>
          <a:xfrm>
            <a:off x="724216" y="4353303"/>
            <a:ext cx="6323974" cy="2146742"/>
          </a:xfrm>
          <a:prstGeom prst="rect">
            <a:avLst/>
          </a:prstGeom>
          <a:noFill/>
        </p:spPr>
        <p:txBody>
          <a:bodyPr wrap="square" rtlCol="0">
            <a:spAutoFit/>
          </a:bodyPr>
          <a:lstStyle/>
          <a:p>
            <a:pPr>
              <a:lnSpc>
                <a:spcPct val="150000"/>
              </a:lnSpc>
            </a:pPr>
            <a:r>
              <a:rPr lang="en-US" dirty="0">
                <a:latin typeface="Avenir Book"/>
                <a:cs typeface="Avenir Book"/>
              </a:rPr>
              <a:t>He is the first Hispanic to have won the Pulitzer Prize for Fiction, for his novel “Mambo Kings Play Songs of Love.” This novel was later adapted for cinema.</a:t>
            </a:r>
          </a:p>
          <a:p>
            <a:pPr>
              <a:lnSpc>
                <a:spcPct val="150000"/>
              </a:lnSpc>
            </a:pPr>
            <a:r>
              <a:rPr lang="es-ES_tradnl" dirty="0" smtClean="0">
                <a:latin typeface="Avenir Book"/>
                <a:cs typeface="Avenir Book"/>
              </a:rPr>
              <a:t> </a:t>
            </a: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is the first Hispanic to win a Pulitzer Prize.</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hr-HR" sz="1600" dirty="0">
                <a:latin typeface="Avenir Book"/>
                <a:cs typeface="Avenir Book"/>
              </a:rPr>
              <a:t>Oscar Jerome Hijuelos</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United States</a:t>
            </a:r>
          </a:p>
          <a:p>
            <a:pPr>
              <a:lnSpc>
                <a:spcPct val="150000"/>
              </a:lnSpc>
            </a:pPr>
            <a:r>
              <a:rPr lang="es-ES_tradnl" sz="1600" dirty="0" smtClean="0">
                <a:latin typeface="Avenir Book"/>
                <a:cs typeface="Avenir Book"/>
              </a:rPr>
              <a:t>(Cuban </a:t>
            </a:r>
            <a:r>
              <a:rPr lang="fr-FR" sz="1600" dirty="0" err="1" smtClean="0">
                <a:latin typeface="Avenir Book"/>
                <a:cs typeface="Avenir Book"/>
              </a:rPr>
              <a:t>descent</a:t>
            </a:r>
            <a:r>
              <a:rPr lang="es-ES_tradnl" sz="1600" dirty="0" smtClean="0">
                <a:latin typeface="Avenir Book"/>
                <a:cs typeface="Avenir Book"/>
              </a:rPr>
              <a:t>)</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August</a:t>
            </a:r>
            <a:r>
              <a:rPr lang="es-ES_tradnl" sz="1600" dirty="0" smtClean="0">
                <a:latin typeface="Avenir Book"/>
                <a:cs typeface="Avenir Book"/>
              </a:rPr>
              <a:t> 24, 1951</a:t>
            </a:r>
            <a:endParaRPr lang="es-ES_tradnl" sz="1600" dirty="0">
              <a:latin typeface="Avenir Book"/>
              <a:cs typeface="Avenir Book"/>
            </a:endParaRP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writer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1" y="3112503"/>
            <a:ext cx="1623534" cy="1080663"/>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230832"/>
          </a:xfrm>
          <a:prstGeom prst="rect">
            <a:avLst/>
          </a:prstGeom>
          <a:noFill/>
        </p:spPr>
        <p:txBody>
          <a:bodyPr wrap="square" rtlCol="0">
            <a:spAutoFit/>
          </a:bodyPr>
          <a:lstStyle/>
          <a:p>
            <a:r>
              <a:rPr lang="fr-FR" sz="900" dirty="0" smtClean="0">
                <a:latin typeface="Arial Narrow"/>
                <a:cs typeface="Arial Narrow"/>
              </a:rPr>
              <a:t>Source: </a:t>
            </a:r>
            <a:r>
              <a:rPr lang="nl-NL" sz="900" dirty="0" smtClean="0">
                <a:latin typeface="Arial Narrow"/>
                <a:cs typeface="Arial Narrow"/>
              </a:rPr>
              <a:t> </a:t>
            </a:r>
            <a:r>
              <a:rPr lang="nl-NL" sz="900" dirty="0">
                <a:latin typeface="Arial Narrow"/>
                <a:cs typeface="Arial Narrow"/>
                <a:hlinkClick r:id="rId4"/>
              </a:rPr>
              <a:t>https://www.buscabiografias.com/biografia/verDetalle/1492/Oscar%</a:t>
            </a:r>
            <a:r>
              <a:rPr lang="nl-NL" sz="900" dirty="0" smtClean="0">
                <a:latin typeface="Arial Narrow"/>
                <a:cs typeface="Arial Narrow"/>
                <a:hlinkClick r:id="rId4"/>
              </a:rPr>
              <a:t>20Hijuelos</a:t>
            </a:r>
            <a:r>
              <a:rPr lang="nl-NL" sz="900" dirty="0" smtClean="0">
                <a:latin typeface="Arial Narrow"/>
                <a:cs typeface="Arial Narrow"/>
              </a:rPr>
              <a:t> </a:t>
            </a:r>
            <a:r>
              <a:rPr lang="nl-NL" sz="900" dirty="0" err="1" smtClean="0">
                <a:latin typeface="Arial Narrow"/>
                <a:cs typeface="Arial Narrow"/>
              </a:rPr>
              <a:t>and</a:t>
            </a:r>
            <a:r>
              <a:rPr lang="nl-NL" sz="900" dirty="0" smtClean="0">
                <a:latin typeface="Arial Narrow"/>
                <a:cs typeface="Arial Narrow"/>
              </a:rPr>
              <a:t> </a:t>
            </a:r>
            <a:r>
              <a:rPr lang="nl-NL" sz="900" dirty="0" err="1" smtClean="0">
                <a:latin typeface="Arial Narrow"/>
                <a:cs typeface="Arial Narrow"/>
              </a:rPr>
              <a:t>https</a:t>
            </a:r>
            <a:r>
              <a:rPr lang="nl-NL" sz="900" dirty="0">
                <a:latin typeface="Arial Narrow"/>
                <a:cs typeface="Arial Narrow"/>
              </a:rPr>
              <a:t>://</a:t>
            </a:r>
            <a:r>
              <a:rPr lang="nl-NL" sz="900" dirty="0" err="1">
                <a:latin typeface="Arial Narrow"/>
                <a:cs typeface="Arial Narrow"/>
              </a:rPr>
              <a:t>es.wikipedia.org</a:t>
            </a:r>
            <a:r>
              <a:rPr lang="nl-NL" sz="900" dirty="0">
                <a:latin typeface="Arial Narrow"/>
                <a:cs typeface="Arial Narrow"/>
              </a:rPr>
              <a:t>/</a:t>
            </a:r>
            <a:r>
              <a:rPr lang="nl-NL" sz="900" dirty="0" err="1">
                <a:latin typeface="Arial Narrow"/>
                <a:cs typeface="Arial Narrow"/>
              </a:rPr>
              <a:t>wiki</a:t>
            </a:r>
            <a:r>
              <a:rPr lang="nl-NL" sz="900" dirty="0">
                <a:latin typeface="Arial Narrow"/>
                <a:cs typeface="Arial Narrow"/>
              </a:rPr>
              <a:t>/</a:t>
            </a:r>
            <a:r>
              <a:rPr lang="nl-NL" sz="900" dirty="0" err="1">
                <a:latin typeface="Arial Narrow"/>
                <a:cs typeface="Arial Narrow"/>
              </a:rPr>
              <a:t>Oscar_Hijuelos</a:t>
            </a:r>
            <a:endParaRPr lang="nl-NL" sz="900" dirty="0">
              <a:latin typeface="Arial Narrow"/>
              <a:cs typeface="Arial Narrow"/>
            </a:endParaRP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1995318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sk-SK" sz="3200" dirty="0" smtClean="0">
                <a:solidFill>
                  <a:srgbClr val="E46C0A"/>
                </a:solidFill>
                <a:latin typeface="Yanone Kaffeesatz Bold"/>
                <a:cs typeface="Yanone Kaffeesatz Bold"/>
              </a:rPr>
              <a:t>RAÚL JULIÁ</a:t>
            </a:r>
            <a:endParaRPr lang="sk-SK" sz="3200" dirty="0">
              <a:solidFill>
                <a:srgbClr val="E46C0A"/>
              </a:solidFill>
              <a:latin typeface="Yanone Kaffeesatz Bold"/>
              <a:cs typeface="Yanone Kaffeesatz Bold"/>
            </a:endParaRPr>
          </a:p>
        </p:txBody>
      </p:sp>
      <p:sp>
        <p:nvSpPr>
          <p:cNvPr id="6" name="TextBox 5"/>
          <p:cNvSpPr txBox="1"/>
          <p:nvPr/>
        </p:nvSpPr>
        <p:spPr>
          <a:xfrm>
            <a:off x="724216" y="4353303"/>
            <a:ext cx="6323974" cy="4224234"/>
          </a:xfrm>
          <a:prstGeom prst="rect">
            <a:avLst/>
          </a:prstGeom>
          <a:noFill/>
        </p:spPr>
        <p:txBody>
          <a:bodyPr wrap="square" rtlCol="0">
            <a:spAutoFit/>
          </a:bodyPr>
          <a:lstStyle/>
          <a:p>
            <a:pPr>
              <a:lnSpc>
                <a:spcPct val="150000"/>
              </a:lnSpc>
            </a:pPr>
            <a:r>
              <a:rPr lang="en-US" dirty="0">
                <a:latin typeface="Avenir Book"/>
                <a:cs typeface="Avenir Book"/>
              </a:rPr>
              <a:t>He worked in theater, film, and television. He played dramatic, comedy and musical roles. He achieved international fame in the 90s by playing Gomez in The Addams Family. He leaves behind more than 30 theatrical works, around 36 films, and the memory of his commitment for a better society through his involvement in The Hunger Project.</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Received the National Council of La </a:t>
            </a:r>
            <a:r>
              <a:rPr lang="en-US" b="1" i="1" dirty="0" err="1">
                <a:solidFill>
                  <a:srgbClr val="E46C0A"/>
                </a:solidFill>
                <a:latin typeface="Avenir Black"/>
                <a:cs typeface="Avenir Black"/>
              </a:rPr>
              <a:t>Raza</a:t>
            </a:r>
            <a:r>
              <a:rPr lang="en-US" b="1" i="1" dirty="0">
                <a:solidFill>
                  <a:srgbClr val="E46C0A"/>
                </a:solidFill>
                <a:latin typeface="Avenir Black"/>
                <a:cs typeface="Avenir Black"/>
              </a:rPr>
              <a:t> Award for promoting a good image of Latinos.</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r="-1467" b="-18778"/>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4"/>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a:latin typeface="Avenir Book"/>
                <a:cs typeface="Avenir Book"/>
              </a:rPr>
              <a:t>Raúl Rafael Carlos Juliá y </a:t>
            </a:r>
            <a:r>
              <a:rPr lang="es-ES_tradnl" sz="1600" dirty="0" err="1">
                <a:latin typeface="Avenir Book"/>
                <a:cs typeface="Avenir Book"/>
              </a:rPr>
              <a:t>Arcelay</a:t>
            </a:r>
            <a:endParaRPr lang="es-ES_tradnl" sz="1600" dirty="0">
              <a:latin typeface="Avenir Book"/>
              <a:cs typeface="Avenir Book"/>
            </a:endParaRP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Puerto Rico</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March</a:t>
            </a:r>
            <a:r>
              <a:rPr lang="es-ES_tradnl" sz="1600" dirty="0" smtClean="0">
                <a:latin typeface="Avenir Book"/>
                <a:cs typeface="Avenir Book"/>
              </a:rPr>
              <a:t> 9, 1940</a:t>
            </a:r>
            <a:endParaRPr lang="es-ES_tradnl" sz="1600" dirty="0">
              <a:latin typeface="Avenir Book"/>
              <a:cs typeface="Avenir Book"/>
            </a:endParaRP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t>
            </a:r>
            <a:r>
              <a:rPr lang="es-ES_tradnl" sz="1600" dirty="0" err="1" smtClean="0">
                <a:latin typeface="Avenir Book"/>
                <a:cs typeface="Avenir Book"/>
              </a:rPr>
              <a:t>an</a:t>
            </a:r>
            <a:r>
              <a:rPr lang="es-ES_tradnl" sz="1600" dirty="0" smtClean="0">
                <a:latin typeface="Avenir Book"/>
                <a:cs typeface="Avenir Book"/>
              </a:rPr>
              <a:t> actor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2" y="3112503"/>
            <a:ext cx="1623532" cy="1080663"/>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230832"/>
          </a:xfrm>
          <a:prstGeom prst="rect">
            <a:avLst/>
          </a:prstGeom>
          <a:noFill/>
        </p:spPr>
        <p:txBody>
          <a:bodyPr wrap="square" rtlCol="0">
            <a:spAutoFit/>
          </a:bodyPr>
          <a:lstStyle/>
          <a:p>
            <a:r>
              <a:rPr lang="fr-FR" sz="900" dirty="0" smtClean="0">
                <a:latin typeface="Arial Narrow"/>
                <a:cs typeface="Arial Narrow"/>
              </a:rPr>
              <a:t>Source: </a:t>
            </a:r>
            <a:r>
              <a:rPr lang="es-ES_tradnl" sz="900" dirty="0" smtClean="0">
                <a:latin typeface="Arial Narrow"/>
                <a:cs typeface="Arial Narrow"/>
              </a:rPr>
              <a:t> </a:t>
            </a:r>
            <a:r>
              <a:rPr lang="es-ES_tradnl" sz="900" dirty="0">
                <a:latin typeface="Arial Narrow"/>
                <a:cs typeface="Arial Narrow"/>
                <a:hlinkClick r:id="rId4"/>
              </a:rPr>
              <a:t>https://es.wikipedia.org/wiki/Ra%C3%BAl_Juli%C3%</a:t>
            </a:r>
            <a:r>
              <a:rPr lang="es-ES_tradnl" sz="900" dirty="0" smtClean="0">
                <a:latin typeface="Arial Narrow"/>
                <a:cs typeface="Arial Narrow"/>
                <a:hlinkClick r:id="rId4"/>
              </a:rPr>
              <a:t>A1</a:t>
            </a:r>
            <a:r>
              <a:rPr lang="es-ES_tradnl" sz="900" dirty="0" smtClean="0">
                <a:latin typeface="Arial Narrow"/>
                <a:cs typeface="Arial Narrow"/>
              </a:rPr>
              <a:t> and </a:t>
            </a:r>
            <a:r>
              <a:rPr lang="es-ES_tradnl" sz="900" dirty="0" err="1" smtClean="0">
                <a:latin typeface="Arial Narrow"/>
                <a:cs typeface="Arial Narrow"/>
              </a:rPr>
              <a:t>https</a:t>
            </a:r>
            <a:r>
              <a:rPr lang="es-ES_tradnl" sz="900" dirty="0">
                <a:latin typeface="Arial Narrow"/>
                <a:cs typeface="Arial Narrow"/>
              </a:rPr>
              <a:t>://</a:t>
            </a:r>
            <a:r>
              <a:rPr lang="es-ES_tradnl" sz="900" dirty="0" err="1">
                <a:latin typeface="Arial Narrow"/>
                <a:cs typeface="Arial Narrow"/>
              </a:rPr>
              <a:t>www.buscabiografias.com</a:t>
            </a:r>
            <a:r>
              <a:rPr lang="es-ES_tradnl" sz="900" dirty="0">
                <a:latin typeface="Arial Narrow"/>
                <a:cs typeface="Arial Narrow"/>
              </a:rPr>
              <a:t>/</a:t>
            </a:r>
            <a:r>
              <a:rPr lang="es-ES_tradnl" sz="900" dirty="0" err="1">
                <a:latin typeface="Arial Narrow"/>
                <a:cs typeface="Arial Narrow"/>
              </a:rPr>
              <a:t>biografia</a:t>
            </a:r>
            <a:r>
              <a:rPr lang="es-ES_tradnl" sz="900" dirty="0">
                <a:latin typeface="Arial Narrow"/>
                <a:cs typeface="Arial Narrow"/>
              </a:rPr>
              <a:t>/</a:t>
            </a:r>
            <a:r>
              <a:rPr lang="es-ES_tradnl" sz="900" dirty="0" err="1">
                <a:latin typeface="Arial Narrow"/>
                <a:cs typeface="Arial Narrow"/>
              </a:rPr>
              <a:t>verDetalle</a:t>
            </a:r>
            <a:r>
              <a:rPr lang="es-ES_tradnl" sz="900" dirty="0">
                <a:latin typeface="Arial Narrow"/>
                <a:cs typeface="Arial Narrow"/>
              </a:rPr>
              <a:t>/2569/Raul%20Julia</a:t>
            </a: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785321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sk-SK" sz="3200" dirty="0" smtClean="0">
                <a:solidFill>
                  <a:srgbClr val="E46C0A"/>
                </a:solidFill>
                <a:latin typeface="Yanone Kaffeesatz Bold"/>
                <a:cs typeface="Yanone Kaffeesatz Bold"/>
              </a:rPr>
              <a:t>RICKY MARTIN</a:t>
            </a:r>
            <a:endParaRPr lang="sk-SK" sz="3200" dirty="0">
              <a:solidFill>
                <a:srgbClr val="E46C0A"/>
              </a:solidFill>
              <a:latin typeface="Yanone Kaffeesatz Bold"/>
              <a:cs typeface="Yanone Kaffeesatz Bold"/>
            </a:endParaRPr>
          </a:p>
        </p:txBody>
      </p:sp>
      <p:sp>
        <p:nvSpPr>
          <p:cNvPr id="6" name="TextBox 5"/>
          <p:cNvSpPr txBox="1"/>
          <p:nvPr/>
        </p:nvSpPr>
        <p:spPr>
          <a:xfrm>
            <a:off x="724216" y="4353303"/>
            <a:ext cx="6323974" cy="3808735"/>
          </a:xfrm>
          <a:prstGeom prst="rect">
            <a:avLst/>
          </a:prstGeom>
          <a:noFill/>
        </p:spPr>
        <p:txBody>
          <a:bodyPr wrap="square" rtlCol="0">
            <a:spAutoFit/>
          </a:bodyPr>
          <a:lstStyle/>
          <a:p>
            <a:pPr>
              <a:lnSpc>
                <a:spcPct val="150000"/>
              </a:lnSpc>
            </a:pPr>
            <a:r>
              <a:rPr lang="en-US" dirty="0">
                <a:latin typeface="Avenir Book"/>
                <a:cs typeface="Avenir Book"/>
              </a:rPr>
              <a:t>He began his musical career in the mid-80s, as a vocalist for the boy band Menudo. In 1991, he launched his solo career. He also participated in the soap opera General Hospital and in the musical Les </a:t>
            </a:r>
            <a:r>
              <a:rPr lang="en-US" dirty="0" err="1">
                <a:latin typeface="Avenir Book"/>
                <a:cs typeface="Avenir Book"/>
              </a:rPr>
              <a:t>Misérables</a:t>
            </a:r>
            <a:r>
              <a:rPr lang="en-US" dirty="0">
                <a:latin typeface="Avenir Book"/>
                <a:cs typeface="Avenir Book"/>
              </a:rPr>
              <a:t>. He has sold more than 60 million albums and has received many awards.</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established the Ricky Martin Foundation in 2002, and created the People For Children project to combat child trafficking and sexual exploitation.</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12603" r="-14789" b="-91092"/>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4"/>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fr-FR" sz="1600" dirty="0">
                <a:latin typeface="Avenir Book"/>
                <a:cs typeface="Avenir Book"/>
              </a:rPr>
              <a:t>Enrique Martín Morales</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Puerto Rico</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smtClean="0">
                <a:latin typeface="Avenir Book"/>
                <a:cs typeface="Avenir Book"/>
              </a:rPr>
              <a:t> </a:t>
            </a:r>
            <a:r>
              <a:rPr lang="es-ES_tradnl" sz="1600" dirty="0" err="1" smtClean="0">
                <a:latin typeface="Avenir Book"/>
                <a:cs typeface="Avenir Book"/>
              </a:rPr>
              <a:t>December</a:t>
            </a:r>
            <a:r>
              <a:rPr lang="es-ES_tradnl" sz="1600" dirty="0" smtClean="0">
                <a:latin typeface="Avenir Book"/>
                <a:cs typeface="Avenir Book"/>
              </a:rPr>
              <a:t> 24, 1971</a:t>
            </a:r>
            <a:endParaRPr lang="es-ES_tradnl" sz="1600" dirty="0">
              <a:latin typeface="Avenir Book"/>
              <a:cs typeface="Avenir Book"/>
            </a:endParaRPr>
          </a:p>
          <a:p>
            <a:pPr>
              <a:lnSpc>
                <a:spcPct val="150000"/>
              </a:lnSpc>
            </a:pPr>
            <a:r>
              <a:rPr lang="en-US" sz="1600" b="1" dirty="0" smtClean="0">
                <a:latin typeface="Avenir Book"/>
                <a:cs typeface="Avenir Book"/>
              </a:rPr>
              <a:t>What does he do?: </a:t>
            </a:r>
            <a:r>
              <a:rPr lang="en-US" sz="1600" dirty="0" smtClean="0">
                <a:latin typeface="Avenir Book"/>
                <a:cs typeface="Avenir Book"/>
              </a:rPr>
              <a:t>He is a singer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2" y="3112503"/>
            <a:ext cx="1623532" cy="1080663"/>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369332"/>
          </a:xfrm>
          <a:prstGeom prst="rect">
            <a:avLst/>
          </a:prstGeom>
          <a:noFill/>
        </p:spPr>
        <p:txBody>
          <a:bodyPr wrap="square" rtlCol="0">
            <a:spAutoFit/>
          </a:bodyPr>
          <a:lstStyle/>
          <a:p>
            <a:r>
              <a:rPr lang="fr-FR" sz="900" dirty="0" smtClean="0">
                <a:latin typeface="Arial Narrow"/>
                <a:cs typeface="Arial Narrow"/>
              </a:rPr>
              <a:t>Source: </a:t>
            </a:r>
            <a:r>
              <a:rPr lang="es-ES_tradnl" sz="900" dirty="0" smtClean="0">
                <a:latin typeface="Arial Narrow"/>
                <a:cs typeface="Arial Narrow"/>
              </a:rPr>
              <a:t> </a:t>
            </a:r>
            <a:r>
              <a:rPr lang="es-ES_tradnl" sz="900" dirty="0">
                <a:latin typeface="Arial Narrow"/>
                <a:cs typeface="Arial Narrow"/>
                <a:hlinkClick r:id="rId4"/>
              </a:rPr>
              <a:t>https://es.wikipedia.org/wiki/</a:t>
            </a:r>
            <a:r>
              <a:rPr lang="es-ES_tradnl" sz="900" dirty="0" smtClean="0">
                <a:latin typeface="Arial Narrow"/>
                <a:cs typeface="Arial Narrow"/>
                <a:hlinkClick r:id="rId4"/>
              </a:rPr>
              <a:t>Ricky_Martin</a:t>
            </a:r>
            <a:r>
              <a:rPr lang="es-ES_tradnl" sz="900" dirty="0" smtClean="0">
                <a:latin typeface="Arial Narrow"/>
                <a:cs typeface="Arial Narrow"/>
              </a:rPr>
              <a:t> and </a:t>
            </a:r>
            <a:r>
              <a:rPr lang="es-ES_tradnl" sz="900" dirty="0" smtClean="0">
                <a:latin typeface="Arial Narrow"/>
                <a:cs typeface="Arial Narrow"/>
                <a:hlinkClick r:id="rId5"/>
              </a:rPr>
              <a:t>https</a:t>
            </a:r>
            <a:r>
              <a:rPr lang="es-ES_tradnl" sz="900" dirty="0">
                <a:latin typeface="Arial Narrow"/>
                <a:cs typeface="Arial Narrow"/>
                <a:hlinkClick r:id="rId5"/>
              </a:rPr>
              <a:t>://www.biografiasyvidas.com/biografia/m/</a:t>
            </a:r>
            <a:r>
              <a:rPr lang="es-ES_tradnl" sz="900" dirty="0" smtClean="0">
                <a:latin typeface="Arial Narrow"/>
                <a:cs typeface="Arial Narrow"/>
                <a:hlinkClick r:id="rId5"/>
              </a:rPr>
              <a:t>martin_ricky.htm</a:t>
            </a:r>
            <a:r>
              <a:rPr lang="es-ES_tradnl" sz="900" dirty="0" smtClean="0">
                <a:latin typeface="Arial Narrow"/>
                <a:cs typeface="Arial Narrow"/>
              </a:rPr>
              <a:t>. </a:t>
            </a:r>
            <a:r>
              <a:rPr lang="cs-CZ" sz="900" dirty="0" err="1" smtClean="0">
                <a:latin typeface="Arial Narrow"/>
                <a:cs typeface="Arial Narrow"/>
              </a:rPr>
              <a:t>Photo</a:t>
            </a:r>
            <a:r>
              <a:rPr lang="cs-CZ" sz="900" dirty="0" smtClean="0">
                <a:latin typeface="Arial Narrow"/>
                <a:cs typeface="Arial Narrow"/>
              </a:rPr>
              <a:t>: </a:t>
            </a:r>
            <a:r>
              <a:rPr lang="es-ES_tradnl" sz="900" dirty="0" smtClean="0">
                <a:latin typeface="Arial Narrow"/>
                <a:cs typeface="Arial Narrow"/>
              </a:rPr>
              <a:t> </a:t>
            </a:r>
            <a:r>
              <a:rPr lang="en-US" sz="900" dirty="0">
                <a:latin typeface="Arial Narrow"/>
                <a:cs typeface="Arial Narrow"/>
              </a:rPr>
              <a:t>https://</a:t>
            </a:r>
            <a:r>
              <a:rPr lang="en-US" sz="900" dirty="0" err="1">
                <a:latin typeface="Arial Narrow"/>
                <a:cs typeface="Arial Narrow"/>
              </a:rPr>
              <a:t>commons.wikimedia.org</a:t>
            </a:r>
            <a:r>
              <a:rPr lang="en-US" sz="900" dirty="0">
                <a:latin typeface="Arial Narrow"/>
                <a:cs typeface="Arial Narrow"/>
              </a:rPr>
              <a:t>/wiki/File:Ricky_Martin_in_store_appearance,_</a:t>
            </a:r>
            <a:r>
              <a:rPr lang="en-US" sz="900" dirty="0" err="1">
                <a:latin typeface="Arial Narrow"/>
                <a:cs typeface="Arial Narrow"/>
              </a:rPr>
              <a:t>Sydney_Australia</a:t>
            </a:r>
            <a:r>
              <a:rPr lang="en-US" sz="900" dirty="0">
                <a:latin typeface="Arial Narrow"/>
                <a:cs typeface="Arial Narrow"/>
              </a:rPr>
              <a:t>_(3).jpg</a:t>
            </a:r>
            <a:endParaRPr lang="es-ES_tradnl" sz="900" dirty="0">
              <a:latin typeface="Arial Narrow"/>
              <a:cs typeface="Arial Narrow"/>
            </a:endParaRPr>
          </a:p>
        </p:txBody>
      </p:sp>
      <p:pic>
        <p:nvPicPr>
          <p:cNvPr id="11" name="Picture 10" descr="New-Speaking-Latino-Logo-650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87735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CARLOS NORIEGA</a:t>
            </a:r>
            <a:endParaRPr lang="es-ES_tradnl" sz="3200" dirty="0">
              <a:solidFill>
                <a:srgbClr val="E46C0A"/>
              </a:solidFill>
              <a:latin typeface="Yanone Kaffeesatz Bold"/>
              <a:cs typeface="Yanone Kaffeesatz Bold"/>
            </a:endParaRPr>
          </a:p>
        </p:txBody>
      </p:sp>
      <p:sp>
        <p:nvSpPr>
          <p:cNvPr id="6" name="TextBox 5"/>
          <p:cNvSpPr txBox="1"/>
          <p:nvPr/>
        </p:nvSpPr>
        <p:spPr>
          <a:xfrm>
            <a:off x="724216" y="4353303"/>
            <a:ext cx="6323974" cy="2146742"/>
          </a:xfrm>
          <a:prstGeom prst="rect">
            <a:avLst/>
          </a:prstGeom>
          <a:noFill/>
        </p:spPr>
        <p:txBody>
          <a:bodyPr wrap="square" rtlCol="0">
            <a:spAutoFit/>
          </a:bodyPr>
          <a:lstStyle/>
          <a:p>
            <a:pPr>
              <a:lnSpc>
                <a:spcPct val="150000"/>
              </a:lnSpc>
            </a:pPr>
            <a:r>
              <a:rPr lang="en-US" dirty="0">
                <a:latin typeface="Avenir Book"/>
                <a:cs typeface="Avenir Book"/>
              </a:rPr>
              <a:t>After joining the US Marines, NASA selects him in 1994. On his first mission into space, he carried several symbols from his country: the flag and the drink “</a:t>
            </a:r>
            <a:r>
              <a:rPr lang="en-US" dirty="0" err="1">
                <a:latin typeface="Avenir Book"/>
                <a:cs typeface="Avenir Book"/>
              </a:rPr>
              <a:t>chicha</a:t>
            </a:r>
            <a:r>
              <a:rPr lang="en-US" dirty="0">
                <a:latin typeface="Avenir Book"/>
                <a:cs typeface="Avenir Book"/>
              </a:rPr>
              <a:t> </a:t>
            </a:r>
            <a:r>
              <a:rPr lang="en-US" dirty="0" err="1">
                <a:latin typeface="Avenir Book"/>
                <a:cs typeface="Avenir Book"/>
              </a:rPr>
              <a:t>morada</a:t>
            </a:r>
            <a:r>
              <a:rPr lang="en-US" dirty="0">
                <a:latin typeface="Avenir Book"/>
                <a:cs typeface="Avenir Book"/>
              </a:rPr>
              <a:t>.”</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helped set up the International Space Station.</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r="-50" b="-25062"/>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3"/>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a:latin typeface="Avenir Book"/>
                <a:cs typeface="Avenir Book"/>
              </a:rPr>
              <a:t>Carlos Ismael Noriega Jiménez</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Peru</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October</a:t>
            </a:r>
            <a:r>
              <a:rPr lang="es-ES_tradnl" sz="1600" dirty="0" smtClean="0">
                <a:latin typeface="Avenir Book"/>
                <a:cs typeface="Avenir Book"/>
              </a:rPr>
              <a:t> 8, 1959</a:t>
            </a:r>
            <a:endParaRPr lang="es-ES_tradnl" sz="1600" dirty="0">
              <a:latin typeface="Avenir Book"/>
              <a:cs typeface="Avenir Book"/>
            </a:endParaRP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t>
            </a:r>
            <a:r>
              <a:rPr lang="es-ES_tradnl" sz="1600" dirty="0" err="1" smtClean="0">
                <a:latin typeface="Avenir Book"/>
                <a:cs typeface="Avenir Book"/>
              </a:rPr>
              <a:t>an</a:t>
            </a:r>
            <a:r>
              <a:rPr lang="es-ES_tradnl" sz="1600" dirty="0" smtClean="0">
                <a:latin typeface="Avenir Book"/>
                <a:cs typeface="Avenir Book"/>
              </a:rPr>
              <a:t> </a:t>
            </a:r>
            <a:r>
              <a:rPr lang="es-ES_tradnl" sz="1600" dirty="0" err="1" smtClean="0">
                <a:latin typeface="Avenir Book"/>
                <a:cs typeface="Avenir Book"/>
              </a:rPr>
              <a:t>astronaut</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2" y="3112503"/>
            <a:ext cx="1623532" cy="1080663"/>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230832"/>
          </a:xfrm>
          <a:prstGeom prst="rect">
            <a:avLst/>
          </a:prstGeom>
          <a:noFill/>
        </p:spPr>
        <p:txBody>
          <a:bodyPr wrap="square" rtlCol="0">
            <a:spAutoFit/>
          </a:bodyPr>
          <a:lstStyle/>
          <a:p>
            <a:r>
              <a:rPr lang="fr-FR" sz="900" dirty="0" smtClean="0">
                <a:latin typeface="Arial Narrow"/>
                <a:cs typeface="Arial Narrow"/>
              </a:rPr>
              <a:t>Source: </a:t>
            </a:r>
            <a:r>
              <a:rPr lang="es-ES_tradnl" sz="900" dirty="0" smtClean="0">
                <a:latin typeface="Arial Narrow"/>
                <a:cs typeface="Arial Narrow"/>
              </a:rPr>
              <a:t> </a:t>
            </a:r>
            <a:r>
              <a:rPr lang="es-ES_tradnl" sz="900" dirty="0">
                <a:latin typeface="Arial Narrow"/>
                <a:cs typeface="Arial Narrow"/>
                <a:hlinkClick r:id="rId4"/>
              </a:rPr>
              <a:t>https://es.wikipedia.org/wiki/</a:t>
            </a:r>
            <a:r>
              <a:rPr lang="es-ES_tradnl" sz="900" dirty="0" smtClean="0">
                <a:latin typeface="Arial Narrow"/>
                <a:cs typeface="Arial Narrow"/>
                <a:hlinkClick r:id="rId4"/>
              </a:rPr>
              <a:t>Carlos_Noriega</a:t>
            </a:r>
            <a:r>
              <a:rPr lang="es-ES_tradnl" sz="900" dirty="0" smtClean="0">
                <a:latin typeface="Arial Narrow"/>
                <a:cs typeface="Arial Narrow"/>
              </a:rPr>
              <a:t> and </a:t>
            </a:r>
            <a:r>
              <a:rPr lang="es-ES_tradnl" sz="900" dirty="0" err="1" smtClean="0">
                <a:latin typeface="Arial Narrow"/>
                <a:cs typeface="Arial Narrow"/>
              </a:rPr>
              <a:t>https</a:t>
            </a:r>
            <a:r>
              <a:rPr lang="es-ES_tradnl" sz="900" dirty="0">
                <a:latin typeface="Arial Narrow"/>
                <a:cs typeface="Arial Narrow"/>
              </a:rPr>
              <a:t>://</a:t>
            </a:r>
            <a:r>
              <a:rPr lang="es-ES_tradnl" sz="900" dirty="0" err="1">
                <a:latin typeface="Arial Narrow"/>
                <a:cs typeface="Arial Narrow"/>
              </a:rPr>
              <a:t>www.quien.net</a:t>
            </a:r>
            <a:r>
              <a:rPr lang="es-ES_tradnl" sz="900" dirty="0">
                <a:latin typeface="Arial Narrow"/>
                <a:cs typeface="Arial Narrow"/>
              </a:rPr>
              <a:t>/</a:t>
            </a:r>
            <a:r>
              <a:rPr lang="es-ES_tradnl" sz="900" dirty="0" err="1">
                <a:latin typeface="Arial Narrow"/>
                <a:cs typeface="Arial Narrow"/>
              </a:rPr>
              <a:t>carlos-noriega.php</a:t>
            </a:r>
            <a:endParaRPr lang="es-ES_tradnl" sz="900" dirty="0">
              <a:latin typeface="Arial Narrow"/>
              <a:cs typeface="Arial Narrow"/>
            </a:endParaRP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838497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pl-PL" sz="3200" dirty="0" smtClean="0">
                <a:solidFill>
                  <a:srgbClr val="E46C0A"/>
                </a:solidFill>
                <a:latin typeface="Yanone Kaffeesatz Bold"/>
                <a:cs typeface="Yanone Kaffeesatz Bold"/>
              </a:rPr>
              <a:t>EDWARD JAMES OLMOS</a:t>
            </a:r>
            <a:endParaRPr lang="pl-PL" sz="3200" dirty="0">
              <a:solidFill>
                <a:srgbClr val="E46C0A"/>
              </a:solidFill>
              <a:latin typeface="Yanone Kaffeesatz Bold"/>
              <a:cs typeface="Yanone Kaffeesatz Bold"/>
            </a:endParaRPr>
          </a:p>
        </p:txBody>
      </p:sp>
      <p:sp>
        <p:nvSpPr>
          <p:cNvPr id="6" name="TextBox 5"/>
          <p:cNvSpPr txBox="1"/>
          <p:nvPr/>
        </p:nvSpPr>
        <p:spPr>
          <a:xfrm>
            <a:off x="724216" y="4353303"/>
            <a:ext cx="6323974" cy="3808735"/>
          </a:xfrm>
          <a:prstGeom prst="rect">
            <a:avLst/>
          </a:prstGeom>
          <a:noFill/>
        </p:spPr>
        <p:txBody>
          <a:bodyPr wrap="square" rtlCol="0">
            <a:spAutoFit/>
          </a:bodyPr>
          <a:lstStyle/>
          <a:p>
            <a:pPr>
              <a:lnSpc>
                <a:spcPct val="150000"/>
              </a:lnSpc>
            </a:pPr>
            <a:r>
              <a:rPr lang="en-US" dirty="0">
                <a:latin typeface="Avenir Book"/>
                <a:cs typeface="Avenir Book"/>
              </a:rPr>
              <a:t>Known in the 1980s for playing Lieutenant Castillo in the Miami Vice series. He was nominated for an Oscar for Best Actor for playing Jaime Escalante, a Bolivian math teacher, in the film Stand and Deliver. He is the founder and director of Latino Public Broadcasting.</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The Latino Public Broadcasting Foundation focuses on making public television programs that deal with the Hispanic-American community.</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t="-19742" b="-11750"/>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pl-PL" sz="1600" dirty="0">
                <a:latin typeface="Avenir Book"/>
                <a:cs typeface="Avenir Book"/>
              </a:rPr>
              <a:t>Edward James </a:t>
            </a:r>
            <a:r>
              <a:rPr lang="pl-PL" sz="1600" dirty="0" err="1">
                <a:latin typeface="Avenir Book"/>
                <a:cs typeface="Avenir Book"/>
              </a:rPr>
              <a:t>Olmos</a:t>
            </a:r>
            <a:endParaRPr lang="pl-PL" sz="1600" dirty="0">
              <a:latin typeface="Avenir Book"/>
              <a:cs typeface="Avenir Book"/>
            </a:endParaRP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United States</a:t>
            </a:r>
          </a:p>
          <a:p>
            <a:pPr>
              <a:lnSpc>
                <a:spcPct val="150000"/>
              </a:lnSpc>
            </a:pPr>
            <a:r>
              <a:rPr lang="en-US" sz="1600" dirty="0" smtClean="0">
                <a:latin typeface="Avenir Book"/>
                <a:cs typeface="Avenir Book"/>
              </a:rPr>
              <a:t>(Mexican </a:t>
            </a:r>
            <a:r>
              <a:rPr lang="fr-FR" sz="1600" dirty="0" err="1">
                <a:latin typeface="Avenir Book"/>
                <a:cs typeface="Avenir Book"/>
              </a:rPr>
              <a:t>d</a:t>
            </a:r>
            <a:r>
              <a:rPr lang="fr-FR" sz="1600" dirty="0" err="1" smtClean="0">
                <a:latin typeface="Avenir Book"/>
                <a:cs typeface="Avenir Book"/>
              </a:rPr>
              <a:t>escent</a:t>
            </a:r>
            <a:r>
              <a:rPr lang="en-US" sz="1600" dirty="0" smtClean="0">
                <a:latin typeface="Avenir Book"/>
                <a:cs typeface="Avenir Book"/>
              </a:rPr>
              <a:t>)</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February</a:t>
            </a:r>
            <a:r>
              <a:rPr lang="es-ES_tradnl" sz="1600" dirty="0" smtClean="0">
                <a:latin typeface="Avenir Book"/>
                <a:cs typeface="Avenir Book"/>
              </a:rPr>
              <a:t> 24, 1947</a:t>
            </a:r>
            <a:endParaRPr lang="es-ES_tradnl" sz="1600" dirty="0">
              <a:latin typeface="Avenir Book"/>
              <a:cs typeface="Avenir Book"/>
            </a:endParaRPr>
          </a:p>
          <a:p>
            <a:pPr>
              <a:lnSpc>
                <a:spcPct val="150000"/>
              </a:lnSpc>
            </a:pPr>
            <a:r>
              <a:rPr lang="en-US" sz="1600" b="1" dirty="0" smtClean="0">
                <a:latin typeface="Avenir Book"/>
                <a:cs typeface="Avenir Book"/>
              </a:rPr>
              <a:t>What does he do?: </a:t>
            </a:r>
            <a:r>
              <a:rPr lang="en-US" sz="1600" dirty="0" smtClean="0">
                <a:latin typeface="Avenir Book"/>
                <a:cs typeface="Avenir Book"/>
              </a:rPr>
              <a:t>He is an actor and movie director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4" y="3112503"/>
            <a:ext cx="1623531" cy="1080663"/>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369332"/>
          </a:xfrm>
          <a:prstGeom prst="rect">
            <a:avLst/>
          </a:prstGeom>
          <a:noFill/>
        </p:spPr>
        <p:txBody>
          <a:bodyPr wrap="square" rtlCol="0">
            <a:spAutoFit/>
          </a:bodyPr>
          <a:lstStyle/>
          <a:p>
            <a:r>
              <a:rPr lang="fr-FR" sz="900" dirty="0" smtClean="0">
                <a:latin typeface="Arial Narrow"/>
                <a:cs typeface="Arial Narrow"/>
              </a:rPr>
              <a:t>Source: </a:t>
            </a:r>
            <a:r>
              <a:rPr lang="es-ES_tradnl" sz="900" dirty="0" smtClean="0">
                <a:latin typeface="Arial Narrow"/>
                <a:cs typeface="Arial Narrow"/>
              </a:rPr>
              <a:t> </a:t>
            </a:r>
            <a:r>
              <a:rPr lang="pl-PL" sz="900" dirty="0">
                <a:latin typeface="Arial Narrow"/>
                <a:cs typeface="Arial Narrow"/>
                <a:hlinkClick r:id="rId4"/>
              </a:rPr>
              <a:t>https://es.wikipedia.org/wiki/</a:t>
            </a:r>
            <a:r>
              <a:rPr lang="pl-PL" sz="900" dirty="0" smtClean="0">
                <a:latin typeface="Arial Narrow"/>
                <a:cs typeface="Arial Narrow"/>
                <a:hlinkClick r:id="rId4"/>
              </a:rPr>
              <a:t>Edward_James_Olmos</a:t>
            </a:r>
            <a:r>
              <a:rPr lang="pl-PL" sz="900" dirty="0">
                <a:latin typeface="Arial Narrow"/>
                <a:cs typeface="Arial Narrow"/>
              </a:rPr>
              <a:t> </a:t>
            </a:r>
            <a:r>
              <a:rPr lang="pl-PL" sz="900" dirty="0" smtClean="0">
                <a:latin typeface="Arial Narrow"/>
                <a:cs typeface="Arial Narrow"/>
              </a:rPr>
              <a:t>and </a:t>
            </a:r>
            <a:r>
              <a:rPr lang="en-US" sz="900" dirty="0">
                <a:latin typeface="Arial Narrow"/>
                <a:cs typeface="Arial Narrow"/>
                <a:hlinkClick r:id="rId5"/>
              </a:rPr>
              <a:t>https://www.buscabiografias.com/biografia/verDetalle/2500/Edward%20James%</a:t>
            </a:r>
            <a:r>
              <a:rPr lang="en-US" sz="900" dirty="0" smtClean="0">
                <a:latin typeface="Arial Narrow"/>
                <a:cs typeface="Arial Narrow"/>
                <a:hlinkClick r:id="rId5"/>
              </a:rPr>
              <a:t>20Olmos</a:t>
            </a:r>
            <a:r>
              <a:rPr lang="en-US" sz="900" dirty="0" smtClean="0">
                <a:latin typeface="Arial Narrow"/>
                <a:cs typeface="Arial Narrow"/>
              </a:rPr>
              <a:t>.</a:t>
            </a:r>
            <a:r>
              <a:rPr lang="pl-PL" sz="900" dirty="0">
                <a:latin typeface="Arial Narrow"/>
                <a:cs typeface="Arial Narrow"/>
              </a:rPr>
              <a:t> </a:t>
            </a:r>
            <a:r>
              <a:rPr lang="cs-CZ" sz="900" dirty="0" err="1" smtClean="0">
                <a:latin typeface="Arial Narrow"/>
                <a:cs typeface="Arial Narrow"/>
              </a:rPr>
              <a:t>Photo</a:t>
            </a:r>
            <a:r>
              <a:rPr lang="cs-CZ" sz="900" dirty="0" smtClean="0">
                <a:latin typeface="Arial Narrow"/>
                <a:cs typeface="Arial Narrow"/>
              </a:rPr>
              <a:t>: </a:t>
            </a:r>
            <a:r>
              <a:rPr lang="pl-PL" sz="900" dirty="0" smtClean="0">
                <a:latin typeface="Arial Narrow"/>
                <a:cs typeface="Arial Narrow"/>
              </a:rPr>
              <a:t> </a:t>
            </a:r>
            <a:r>
              <a:rPr lang="en-US" sz="900" dirty="0">
                <a:latin typeface="Arial Narrow"/>
                <a:cs typeface="Arial Narrow"/>
              </a:rPr>
              <a:t>https://</a:t>
            </a:r>
            <a:r>
              <a:rPr lang="en-US" sz="900" dirty="0" err="1">
                <a:latin typeface="Arial Narrow"/>
                <a:cs typeface="Arial Narrow"/>
              </a:rPr>
              <a:t>commons.wikimedia.org</a:t>
            </a:r>
            <a:r>
              <a:rPr lang="en-US" sz="900" dirty="0">
                <a:latin typeface="Arial Narrow"/>
                <a:cs typeface="Arial Narrow"/>
              </a:rPr>
              <a:t>/wiki/File:Edward_James_Olmos_Sept_06_crop_face.jpg</a:t>
            </a:r>
            <a:endParaRPr lang="es-ES_tradnl" sz="900" dirty="0">
              <a:latin typeface="Arial Narrow"/>
              <a:cs typeface="Arial Narrow"/>
            </a:endParaRPr>
          </a:p>
        </p:txBody>
      </p:sp>
      <p:pic>
        <p:nvPicPr>
          <p:cNvPr id="11" name="Picture 10" descr="New-Speaking-Latino-Logo-650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99575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CHI-CHI RODRÍGUEZ</a:t>
            </a:r>
            <a:endParaRPr lang="es-ES_tradnl" sz="3200" dirty="0">
              <a:solidFill>
                <a:srgbClr val="E46C0A"/>
              </a:solidFill>
              <a:latin typeface="Yanone Kaffeesatz Bold"/>
              <a:cs typeface="Yanone Kaffeesatz Bold"/>
            </a:endParaRPr>
          </a:p>
        </p:txBody>
      </p:sp>
      <p:sp>
        <p:nvSpPr>
          <p:cNvPr id="6" name="TextBox 5"/>
          <p:cNvSpPr txBox="1"/>
          <p:nvPr/>
        </p:nvSpPr>
        <p:spPr>
          <a:xfrm>
            <a:off x="724216" y="4353303"/>
            <a:ext cx="6323974" cy="4639732"/>
          </a:xfrm>
          <a:prstGeom prst="rect">
            <a:avLst/>
          </a:prstGeom>
          <a:noFill/>
        </p:spPr>
        <p:txBody>
          <a:bodyPr wrap="square" rtlCol="0">
            <a:spAutoFit/>
          </a:bodyPr>
          <a:lstStyle/>
          <a:p>
            <a:pPr>
              <a:lnSpc>
                <a:spcPct val="150000"/>
              </a:lnSpc>
            </a:pPr>
            <a:r>
              <a:rPr lang="en-US" dirty="0">
                <a:latin typeface="Avenir Book"/>
                <a:cs typeface="Avenir Book"/>
              </a:rPr>
              <a:t>He is the first Puerto Rican to enter the Golf Hall of Fame. As a child, he practiced improvised golf using a branch as a golf club and a metal can as a ball. At age 19, he joined the United States Army. He has won eight PGA Tour titles and 22 PGA Tour victories.</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helped to raise more than $4 million for his Youth Foundation in Clearwater, Florida, where he annually receives more than 600 children from poor families and broken homes to teach them about responsibilities and discipline at work.</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t="-11020" r="-332" b="-8711"/>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n-US" sz="1600" b="1" dirty="0" smtClean="0">
                <a:latin typeface="Avenir Book"/>
                <a:cs typeface="Avenir Book"/>
              </a:rPr>
              <a:t> </a:t>
            </a:r>
            <a:r>
              <a:rPr lang="es-ES_tradnl" sz="1600" b="1" dirty="0">
                <a:latin typeface="Avenir Book"/>
                <a:cs typeface="Avenir Book"/>
              </a:rPr>
              <a:t>Juan Antonio "Chi-Chi" </a:t>
            </a:r>
            <a:r>
              <a:rPr lang="es-ES_tradnl" sz="1600" b="1" dirty="0" smtClean="0">
                <a:latin typeface="Avenir Book"/>
                <a:cs typeface="Avenir Book"/>
              </a:rPr>
              <a:t>Rodríguez</a:t>
            </a:r>
            <a:endParaRPr lang="pl-PL" sz="1600" dirty="0">
              <a:latin typeface="Avenir Book"/>
              <a:cs typeface="Avenir Book"/>
            </a:endParaRP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Puerto Rico</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October</a:t>
            </a:r>
            <a:r>
              <a:rPr lang="es-ES_tradnl" sz="1600" dirty="0" smtClean="0">
                <a:latin typeface="Avenir Book"/>
                <a:cs typeface="Avenir Book"/>
              </a:rPr>
              <a:t> 23, 1935</a:t>
            </a:r>
            <a:endParaRPr lang="es-ES_tradnl" sz="1600" dirty="0">
              <a:latin typeface="Avenir Book"/>
              <a:cs typeface="Avenir Book"/>
            </a:endParaRPr>
          </a:p>
          <a:p>
            <a:pPr>
              <a:lnSpc>
                <a:spcPct val="150000"/>
              </a:lnSpc>
            </a:pPr>
            <a:r>
              <a:rPr lang="en-US" sz="1600" b="1" dirty="0" smtClean="0">
                <a:latin typeface="Avenir Book"/>
                <a:cs typeface="Avenir Book"/>
              </a:rPr>
              <a:t>What does he do?: </a:t>
            </a:r>
            <a:r>
              <a:rPr lang="en-US" sz="1600" dirty="0" smtClean="0">
                <a:latin typeface="Avenir Book"/>
                <a:cs typeface="Avenir Book"/>
              </a:rPr>
              <a:t>He is a golf player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4" y="3112502"/>
            <a:ext cx="1623531" cy="1080662"/>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230832"/>
          </a:xfrm>
          <a:prstGeom prst="rect">
            <a:avLst/>
          </a:prstGeom>
          <a:noFill/>
        </p:spPr>
        <p:txBody>
          <a:bodyPr wrap="square" rtlCol="0">
            <a:spAutoFit/>
          </a:bodyPr>
          <a:lstStyle/>
          <a:p>
            <a:r>
              <a:rPr lang="fr-FR" sz="900" dirty="0" smtClean="0">
                <a:latin typeface="Arial Narrow"/>
                <a:cs typeface="Arial Narrow"/>
              </a:rPr>
              <a:t>Source: </a:t>
            </a:r>
            <a:r>
              <a:rPr lang="en-US" sz="900" dirty="0" smtClean="0">
                <a:latin typeface="Arial Narrow"/>
                <a:cs typeface="Arial Narrow"/>
              </a:rPr>
              <a:t> </a:t>
            </a:r>
            <a:r>
              <a:rPr lang="en-US" sz="900" dirty="0">
                <a:latin typeface="Arial Narrow"/>
                <a:cs typeface="Arial Narrow"/>
                <a:hlinkClick r:id="rId4"/>
              </a:rPr>
              <a:t>http://www.lexjuris.com/biografias/buscar/search.asp?rec_id=</a:t>
            </a:r>
            <a:r>
              <a:rPr lang="en-US" sz="900" dirty="0" smtClean="0">
                <a:latin typeface="Arial Narrow"/>
                <a:cs typeface="Arial Narrow"/>
                <a:hlinkClick r:id="rId4"/>
              </a:rPr>
              <a:t>148</a:t>
            </a:r>
            <a:r>
              <a:rPr lang="en-US" sz="900" dirty="0" smtClean="0">
                <a:latin typeface="Arial Narrow"/>
                <a:cs typeface="Arial Narrow"/>
              </a:rPr>
              <a:t> and https</a:t>
            </a:r>
            <a:r>
              <a:rPr lang="en-US" sz="900" dirty="0">
                <a:latin typeface="Arial Narrow"/>
                <a:cs typeface="Arial Narrow"/>
              </a:rPr>
              <a:t>://</a:t>
            </a:r>
            <a:r>
              <a:rPr lang="en-US" sz="900" dirty="0" err="1">
                <a:latin typeface="Arial Narrow"/>
                <a:cs typeface="Arial Narrow"/>
              </a:rPr>
              <a:t>en.wikipedia.org</a:t>
            </a:r>
            <a:r>
              <a:rPr lang="en-US" sz="900" dirty="0">
                <a:latin typeface="Arial Narrow"/>
                <a:cs typeface="Arial Narrow"/>
              </a:rPr>
              <a:t>/wiki/Chi-Chi_Rodr%C3%ADguez</a:t>
            </a: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4209736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SONIA SOTOMAYOR</a:t>
            </a:r>
            <a:endParaRPr lang="es-ES_tradnl" sz="3200" dirty="0">
              <a:solidFill>
                <a:srgbClr val="E46C0A"/>
              </a:solidFill>
              <a:latin typeface="Yanone Kaffeesatz Bold"/>
              <a:cs typeface="Yanone Kaffeesatz Bold"/>
            </a:endParaRPr>
          </a:p>
        </p:txBody>
      </p:sp>
      <p:sp>
        <p:nvSpPr>
          <p:cNvPr id="6" name="TextBox 5"/>
          <p:cNvSpPr txBox="1"/>
          <p:nvPr/>
        </p:nvSpPr>
        <p:spPr>
          <a:xfrm>
            <a:off x="724216" y="4353303"/>
            <a:ext cx="6323974" cy="5055230"/>
          </a:xfrm>
          <a:prstGeom prst="rect">
            <a:avLst/>
          </a:prstGeom>
          <a:noFill/>
        </p:spPr>
        <p:txBody>
          <a:bodyPr wrap="square" rtlCol="0">
            <a:spAutoFit/>
          </a:bodyPr>
          <a:lstStyle/>
          <a:p>
            <a:pPr>
              <a:lnSpc>
                <a:spcPct val="150000"/>
              </a:lnSpc>
            </a:pPr>
            <a:r>
              <a:rPr lang="en-US" dirty="0">
                <a:latin typeface="Avenir Book"/>
                <a:cs typeface="Avenir Book"/>
              </a:rPr>
              <a:t>She obtained the position of Assistant District Attorney in New York. She participated in cases related to robberies, assaults, murders, police brutality, and child pornography. After years of experience, she established herself as a private lawyer in New York, and in 1991 became nominated for a position in the Southern District Court of New York. She became the youngest judge in that district as well as the first Hispanic federal judge in all New York.</a:t>
            </a:r>
          </a:p>
          <a:p>
            <a:pPr>
              <a:lnSpc>
                <a:spcPct val="150000"/>
              </a:lnSpc>
            </a:pPr>
            <a:endParaRPr lang="es-ES_tradnl" b="1" i="1" dirty="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On May 26, 2009, President Barack Obama nominated her to the position of Associate Justice of the Supreme Court.</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5433" t="-5218" b="-26574"/>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n-US" sz="1600" b="1" dirty="0" smtClean="0">
                <a:latin typeface="Avenir Book"/>
                <a:cs typeface="Avenir Book"/>
              </a:rPr>
              <a:t> </a:t>
            </a:r>
            <a:r>
              <a:rPr lang="es-ES_tradnl" sz="1600" b="1" dirty="0">
                <a:latin typeface="Avenir Book"/>
                <a:cs typeface="Avenir Book"/>
              </a:rPr>
              <a:t>Sonia </a:t>
            </a:r>
            <a:r>
              <a:rPr lang="es-ES_tradnl" sz="1600" b="1" dirty="0" smtClean="0">
                <a:latin typeface="Avenir Book"/>
                <a:cs typeface="Avenir Book"/>
              </a:rPr>
              <a:t>Sotomayor</a:t>
            </a:r>
          </a:p>
          <a:p>
            <a:pPr>
              <a:lnSpc>
                <a:spcPct val="150000"/>
              </a:lnSpc>
            </a:pPr>
            <a:r>
              <a:rPr lang="en-US" sz="1600" b="1" dirty="0">
                <a:latin typeface="Avenir Book"/>
                <a:cs typeface="Avenir Book"/>
              </a:rPr>
              <a:t>Country:</a:t>
            </a:r>
            <a:r>
              <a:rPr lang="es-ES_tradnl" sz="1600" b="1" dirty="0">
                <a:latin typeface="Avenir Book"/>
                <a:cs typeface="Avenir Book"/>
              </a:rPr>
              <a:t> </a:t>
            </a:r>
            <a:r>
              <a:rPr lang="es-ES_tradnl" sz="1600" dirty="0" err="1" smtClean="0">
                <a:latin typeface="Avenir Book"/>
                <a:cs typeface="Avenir Book"/>
              </a:rPr>
              <a:t>United</a:t>
            </a:r>
            <a:r>
              <a:rPr lang="es-ES_tradnl" sz="1600" dirty="0" smtClean="0">
                <a:latin typeface="Avenir Book"/>
                <a:cs typeface="Avenir Book"/>
              </a:rPr>
              <a:t> </a:t>
            </a:r>
            <a:r>
              <a:rPr lang="es-ES_tradnl" sz="1600" dirty="0" err="1" smtClean="0">
                <a:latin typeface="Avenir Book"/>
                <a:cs typeface="Avenir Book"/>
              </a:rPr>
              <a:t>States</a:t>
            </a:r>
            <a:endParaRPr lang="es-ES_tradnl" sz="1600" dirty="0">
              <a:latin typeface="Avenir Book"/>
              <a:cs typeface="Avenir Book"/>
            </a:endParaRPr>
          </a:p>
          <a:p>
            <a:pPr>
              <a:lnSpc>
                <a:spcPct val="150000"/>
              </a:lnSpc>
            </a:pPr>
            <a:r>
              <a:rPr lang="es-ES_tradnl" sz="1600" dirty="0">
                <a:latin typeface="Avenir Book"/>
                <a:cs typeface="Avenir Book"/>
              </a:rPr>
              <a:t>(Puerto </a:t>
            </a:r>
            <a:r>
              <a:rPr lang="es-ES_tradnl" sz="1600" dirty="0" err="1">
                <a:latin typeface="Avenir Book"/>
                <a:cs typeface="Avenir Book"/>
              </a:rPr>
              <a:t>Rican</a:t>
            </a:r>
            <a:r>
              <a:rPr lang="es-ES_tradnl" sz="1600" dirty="0">
                <a:latin typeface="Avenir Book"/>
                <a:cs typeface="Avenir Book"/>
              </a:rPr>
              <a:t> </a:t>
            </a:r>
            <a:r>
              <a:rPr lang="fr-FR" sz="1600" dirty="0" err="1" smtClean="0">
                <a:latin typeface="Avenir Book"/>
                <a:cs typeface="Avenir Book"/>
              </a:rPr>
              <a:t>descent</a:t>
            </a:r>
            <a:r>
              <a:rPr lang="es-ES_tradnl" sz="1600" dirty="0">
                <a:latin typeface="Avenir Book"/>
                <a:cs typeface="Avenir Book"/>
              </a:rPr>
              <a:t>)</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smtClean="0">
                <a:latin typeface="Avenir Book"/>
                <a:cs typeface="Avenir Book"/>
              </a:rPr>
              <a:t>June 25, 1954</a:t>
            </a:r>
            <a:endParaRPr lang="es-ES_tradnl" sz="1600" dirty="0">
              <a:latin typeface="Avenir Book"/>
              <a:cs typeface="Avenir Book"/>
            </a:endParaRPr>
          </a:p>
          <a:p>
            <a:pPr>
              <a:lnSpc>
                <a:spcPct val="150000"/>
              </a:lnSpc>
            </a:pPr>
            <a:r>
              <a:rPr lang="en-US" sz="1600" b="1" dirty="0" smtClean="0">
                <a:latin typeface="Avenir Book"/>
                <a:cs typeface="Avenir Book"/>
              </a:rPr>
              <a:t>What does she do?:</a:t>
            </a:r>
            <a:r>
              <a:rPr lang="es-ES_tradnl" sz="1600" b="1" dirty="0" smtClean="0">
                <a:latin typeface="Avenir Book"/>
                <a:cs typeface="Avenir Book"/>
              </a:rPr>
              <a:t> </a:t>
            </a:r>
            <a:r>
              <a:rPr lang="es-ES_tradnl" sz="1600" dirty="0" err="1" smtClean="0">
                <a:latin typeface="Avenir Book"/>
                <a:cs typeface="Avenir Book"/>
              </a:rPr>
              <a:t>She</a:t>
            </a:r>
            <a:r>
              <a:rPr lang="es-ES_tradnl" sz="1600" dirty="0" smtClean="0">
                <a:latin typeface="Avenir Book"/>
                <a:cs typeface="Avenir Book"/>
              </a:rPr>
              <a:t>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justice</a:t>
            </a:r>
            <a:r>
              <a:rPr lang="es-ES_tradnl" sz="1600" dirty="0" smtClean="0">
                <a:latin typeface="Avenir Book"/>
                <a:cs typeface="Avenir Book"/>
              </a:rPr>
              <a:t> of </a:t>
            </a:r>
            <a:r>
              <a:rPr lang="es-ES_tradnl" sz="1600" dirty="0" err="1" smtClean="0">
                <a:latin typeface="Avenir Book"/>
                <a:cs typeface="Avenir Book"/>
              </a:rPr>
              <a:t>the</a:t>
            </a:r>
            <a:r>
              <a:rPr lang="es-ES_tradnl" sz="1600" dirty="0" smtClean="0">
                <a:latin typeface="Avenir Book"/>
                <a:cs typeface="Avenir Book"/>
              </a:rPr>
              <a:t> US </a:t>
            </a:r>
            <a:r>
              <a:rPr lang="es-ES_tradnl" sz="1600" dirty="0" err="1" smtClean="0">
                <a:latin typeface="Avenir Book"/>
                <a:cs typeface="Avenir Book"/>
              </a:rPr>
              <a:t>Supreme</a:t>
            </a:r>
            <a:r>
              <a:rPr lang="es-ES_tradnl" sz="1600" dirty="0" smtClean="0">
                <a:latin typeface="Avenir Book"/>
                <a:cs typeface="Avenir Book"/>
              </a:rPr>
              <a:t> </a:t>
            </a:r>
            <a:r>
              <a:rPr lang="es-ES_tradnl" sz="1600" dirty="0" err="1" smtClean="0">
                <a:latin typeface="Avenir Book"/>
                <a:cs typeface="Avenir Book"/>
              </a:rPr>
              <a:t>Court</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4" y="3112502"/>
            <a:ext cx="1623531" cy="1080662"/>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369332"/>
          </a:xfrm>
          <a:prstGeom prst="rect">
            <a:avLst/>
          </a:prstGeom>
          <a:noFill/>
        </p:spPr>
        <p:txBody>
          <a:bodyPr wrap="square" rtlCol="0">
            <a:spAutoFit/>
          </a:bodyPr>
          <a:lstStyle/>
          <a:p>
            <a:r>
              <a:rPr lang="fr-FR" sz="900" dirty="0" smtClean="0">
                <a:latin typeface="Arial Narrow"/>
                <a:cs typeface="Arial Narrow"/>
              </a:rPr>
              <a:t>Source: </a:t>
            </a:r>
            <a:r>
              <a:rPr lang="es-ES_tradnl" sz="900" dirty="0" smtClean="0">
                <a:latin typeface="Arial Narrow"/>
                <a:cs typeface="Arial Narrow"/>
              </a:rPr>
              <a:t> </a:t>
            </a:r>
            <a:r>
              <a:rPr lang="es-ES_tradnl" sz="900" dirty="0" err="1">
                <a:latin typeface="Arial Narrow"/>
                <a:cs typeface="Arial Narrow"/>
              </a:rPr>
              <a:t>https</a:t>
            </a:r>
            <a:r>
              <a:rPr lang="es-ES_tradnl" sz="900" dirty="0">
                <a:latin typeface="Arial Narrow"/>
                <a:cs typeface="Arial Narrow"/>
              </a:rPr>
              <a:t>://</a:t>
            </a:r>
            <a:r>
              <a:rPr lang="es-ES_tradnl" sz="900" dirty="0" err="1">
                <a:latin typeface="Arial Narrow"/>
                <a:cs typeface="Arial Narrow"/>
              </a:rPr>
              <a:t>es.wikipedia.org</a:t>
            </a:r>
            <a:r>
              <a:rPr lang="es-ES_tradnl" sz="900" dirty="0">
                <a:latin typeface="Arial Narrow"/>
                <a:cs typeface="Arial Narrow"/>
              </a:rPr>
              <a:t>/wiki/Sonia_Sotomayor#Nombramiento_en_la_Corte_Suprema_de_Justicia_de_los_Estados_Unidos</a:t>
            </a:r>
          </a:p>
          <a:p>
            <a:r>
              <a:rPr lang="es-ES_tradnl" sz="900" dirty="0" err="1">
                <a:latin typeface="Arial Narrow"/>
                <a:cs typeface="Arial Narrow"/>
              </a:rPr>
              <a:t>https</a:t>
            </a:r>
            <a:r>
              <a:rPr lang="es-ES_tradnl" sz="900" dirty="0">
                <a:latin typeface="Arial Narrow"/>
                <a:cs typeface="Arial Narrow"/>
              </a:rPr>
              <a:t>://</a:t>
            </a:r>
            <a:r>
              <a:rPr lang="es-ES_tradnl" sz="900" dirty="0" err="1">
                <a:latin typeface="Arial Narrow"/>
                <a:cs typeface="Arial Narrow"/>
              </a:rPr>
              <a:t>www.voanoticias.com</a:t>
            </a:r>
            <a:r>
              <a:rPr lang="es-ES_tradnl" sz="900" dirty="0">
                <a:latin typeface="Arial Narrow"/>
                <a:cs typeface="Arial Narrow"/>
              </a:rPr>
              <a:t>/a/biografia-sotomayor-2009/81900.html</a:t>
            </a:r>
          </a:p>
        </p:txBody>
      </p:sp>
      <p:pic>
        <p:nvPicPr>
          <p:cNvPr id="11" name="Picture 10" descr="New-Speaking-Latino-Logo-65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96295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tr-TR" sz="3200" dirty="0" smtClean="0">
                <a:solidFill>
                  <a:schemeClr val="accent6">
                    <a:lumMod val="75000"/>
                  </a:schemeClr>
                </a:solidFill>
                <a:latin typeface="Yanone Kaffeesatz Bold"/>
                <a:cs typeface="Yanone Kaffeesatz Bold"/>
              </a:rPr>
              <a:t>ROBERTO CLEMENTE</a:t>
            </a:r>
            <a:endParaRPr lang="en-US" sz="3200" dirty="0">
              <a:solidFill>
                <a:schemeClr val="accent6">
                  <a:lumMod val="75000"/>
                </a:schemeClr>
              </a:solidFill>
              <a:latin typeface="Yanone Kaffeesatz Bold"/>
              <a:cs typeface="Yanone Kaffeesatz Bold"/>
            </a:endParaRPr>
          </a:p>
        </p:txBody>
      </p:sp>
      <p:sp>
        <p:nvSpPr>
          <p:cNvPr id="6" name="TextBox 5"/>
          <p:cNvSpPr txBox="1"/>
          <p:nvPr/>
        </p:nvSpPr>
        <p:spPr>
          <a:xfrm>
            <a:off x="724216" y="4353303"/>
            <a:ext cx="6323974" cy="4639732"/>
          </a:xfrm>
          <a:prstGeom prst="rect">
            <a:avLst/>
          </a:prstGeom>
          <a:noFill/>
        </p:spPr>
        <p:txBody>
          <a:bodyPr wrap="square" rtlCol="0">
            <a:spAutoFit/>
          </a:bodyPr>
          <a:lstStyle/>
          <a:p>
            <a:pPr>
              <a:lnSpc>
                <a:spcPct val="150000"/>
              </a:lnSpc>
            </a:pPr>
            <a:r>
              <a:rPr lang="en-US" dirty="0">
                <a:latin typeface="Avenir Book"/>
                <a:cs typeface="Avenir Book"/>
              </a:rPr>
              <a:t>A professional Major League Baseball player from the United States who played for the Pittsburgh Pirates and won many awards during his career. Roberto Clemente was the first Latin American to connect 3,000 hits and enter into the Baseball Hall of Fame. Ready to help Nicaraguans, he died in an airplane crash when taking supplies to Nicaragua after an earthquake.</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Roberto Clemente fought against prejudice, defended the image of Latin American players, and promoted sports education for the youth of his country.</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273" t="-18128" b="5570"/>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195107"/>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pt-BR" sz="1600" dirty="0" smtClean="0">
                <a:latin typeface="Avenir Book"/>
                <a:cs typeface="Avenir Book"/>
              </a:rPr>
              <a:t>Roberto Clemente Walker</a:t>
            </a:r>
            <a:endParaRPr lang="it-IT" sz="1600" dirty="0" smtClean="0">
              <a:latin typeface="Avenir Book"/>
              <a:cs typeface="Avenir Book"/>
            </a:endParaRP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s-ES_tradnl" sz="1600" dirty="0" smtClean="0">
                <a:latin typeface="Avenir Book"/>
                <a:cs typeface="Avenir Book"/>
              </a:rPr>
              <a:t>Puerto Rico</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b="1" dirty="0" err="1" smtClean="0">
                <a:latin typeface="Avenir Book"/>
                <a:cs typeface="Avenir Book"/>
              </a:rPr>
              <a:t>August</a:t>
            </a:r>
            <a:r>
              <a:rPr lang="es-ES_tradnl" sz="1600" b="1" dirty="0" smtClean="0">
                <a:latin typeface="Avenir Book"/>
                <a:cs typeface="Avenir Book"/>
              </a:rPr>
              <a:t> </a:t>
            </a:r>
            <a:r>
              <a:rPr lang="es-ES_tradnl" sz="1600" dirty="0" smtClean="0">
                <a:latin typeface="Avenir Book"/>
                <a:cs typeface="Avenir Book"/>
              </a:rPr>
              <a:t>18, 1934 </a:t>
            </a: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baseball</a:t>
            </a:r>
            <a:r>
              <a:rPr lang="es-ES_tradnl" sz="1600" dirty="0" smtClean="0">
                <a:latin typeface="Avenir Book"/>
                <a:cs typeface="Avenir Book"/>
              </a:rPr>
              <a:t> </a:t>
            </a:r>
            <a:r>
              <a:rPr lang="es-ES_tradnl" sz="1600" dirty="0" err="1" smtClean="0">
                <a:latin typeface="Avenir Book"/>
                <a:cs typeface="Avenir Book"/>
              </a:rPr>
              <a:t>player</a:t>
            </a:r>
            <a:endParaRPr lang="es-ES_tradnl" sz="1600" dirty="0" smtClean="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58" y="3112501"/>
            <a:ext cx="1623544" cy="1080672"/>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1" y="9587070"/>
            <a:ext cx="6717827"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err="1" smtClean="0">
                <a:latin typeface="Arial Narrow"/>
                <a:cs typeface="Arial Narrow"/>
              </a:rPr>
              <a:t>https</a:t>
            </a:r>
            <a:r>
              <a:rPr lang="es-ES_tradnl" sz="1000" dirty="0" smtClean="0">
                <a:latin typeface="Arial Narrow"/>
                <a:cs typeface="Arial Narrow"/>
              </a:rPr>
              <a:t>://</a:t>
            </a:r>
            <a:r>
              <a:rPr lang="es-ES_tradnl" sz="1000" dirty="0" err="1" smtClean="0">
                <a:latin typeface="Arial Narrow"/>
                <a:cs typeface="Arial Narrow"/>
              </a:rPr>
              <a:t>es.wikipedia.org</a:t>
            </a:r>
            <a:r>
              <a:rPr lang="es-ES_tradnl" sz="1000" dirty="0" smtClean="0">
                <a:latin typeface="Arial Narrow"/>
                <a:cs typeface="Arial Narrow"/>
              </a:rPr>
              <a:t>/wiki/</a:t>
            </a:r>
            <a:r>
              <a:rPr lang="es-ES_tradnl" sz="1000" dirty="0" err="1" smtClean="0">
                <a:latin typeface="Arial Narrow"/>
                <a:cs typeface="Arial Narrow"/>
              </a:rPr>
              <a:t>Roberto_Clemente</a:t>
            </a:r>
            <a:endParaRPr lang="en-US" sz="1000" dirty="0">
              <a:latin typeface="Arial Narrow"/>
              <a:cs typeface="Arial Narrow"/>
            </a:endParaRPr>
          </a:p>
        </p:txBody>
      </p:sp>
      <p:pic>
        <p:nvPicPr>
          <p:cNvPr id="11" name="Picture 10" descr="New-Speaking-Latino-Logo-65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2457125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JUAN LUIS GUERRA</a:t>
            </a:r>
            <a:endParaRPr lang="es-ES_tradnl" sz="3200" dirty="0">
              <a:solidFill>
                <a:srgbClr val="E46C0A"/>
              </a:solidFill>
              <a:latin typeface="Yanone Kaffeesatz Bold"/>
              <a:cs typeface="Yanone Kaffeesatz Bold"/>
            </a:endParaRPr>
          </a:p>
        </p:txBody>
      </p:sp>
      <p:sp>
        <p:nvSpPr>
          <p:cNvPr id="6" name="TextBox 5"/>
          <p:cNvSpPr txBox="1"/>
          <p:nvPr/>
        </p:nvSpPr>
        <p:spPr>
          <a:xfrm>
            <a:off x="724216" y="4353303"/>
            <a:ext cx="6323974" cy="2977739"/>
          </a:xfrm>
          <a:prstGeom prst="rect">
            <a:avLst/>
          </a:prstGeom>
          <a:noFill/>
        </p:spPr>
        <p:txBody>
          <a:bodyPr wrap="square" rtlCol="0">
            <a:spAutoFit/>
          </a:bodyPr>
          <a:lstStyle/>
          <a:p>
            <a:pPr>
              <a:lnSpc>
                <a:spcPct val="150000"/>
              </a:lnSpc>
            </a:pPr>
            <a:r>
              <a:rPr lang="en-US" dirty="0">
                <a:latin typeface="Avenir Book"/>
                <a:cs typeface="Avenir Book"/>
              </a:rPr>
              <a:t>He is one of the most recognized international Latin artists from the past decade. His music is influenced by Dominican Caribbean rhythms, such as merengue and </a:t>
            </a:r>
            <a:r>
              <a:rPr lang="en-US" dirty="0" err="1">
                <a:latin typeface="Avenir Book"/>
                <a:cs typeface="Avenir Book"/>
              </a:rPr>
              <a:t>bachata</a:t>
            </a:r>
            <a:r>
              <a:rPr lang="en-US" dirty="0">
                <a:latin typeface="Avenir Book"/>
                <a:cs typeface="Avenir Book"/>
              </a:rPr>
              <a:t>. He has sold more than 30 million records and has won numerous awards.</a:t>
            </a:r>
          </a:p>
          <a:p>
            <a:pPr>
              <a:lnSpc>
                <a:spcPct val="150000"/>
              </a:lnSpc>
            </a:pPr>
            <a:endParaRPr lang="es-ES_tradnl" b="1" i="1" dirty="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made </a:t>
            </a:r>
            <a:r>
              <a:rPr lang="en-US" b="1" i="1" dirty="0" err="1">
                <a:solidFill>
                  <a:srgbClr val="E46C0A"/>
                </a:solidFill>
                <a:latin typeface="Avenir Black"/>
                <a:cs typeface="Avenir Black"/>
              </a:rPr>
              <a:t>bachata</a:t>
            </a:r>
            <a:r>
              <a:rPr lang="en-US" b="1" i="1" dirty="0">
                <a:solidFill>
                  <a:srgbClr val="E46C0A"/>
                </a:solidFill>
                <a:latin typeface="Avenir Black"/>
                <a:cs typeface="Avenir Black"/>
              </a:rPr>
              <a:t> popular on a global level.</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25905" r="-24684"/>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3"/>
            <a:ext cx="3288827" cy="1549142"/>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n-US" sz="1600" b="1" dirty="0" smtClean="0">
                <a:latin typeface="Avenir Book"/>
                <a:cs typeface="Avenir Book"/>
              </a:rPr>
              <a:t> </a:t>
            </a:r>
            <a:r>
              <a:rPr lang="fi-FI" sz="1600" b="1" dirty="0">
                <a:latin typeface="Avenir Book"/>
                <a:cs typeface="Avenir Book"/>
              </a:rPr>
              <a:t>Juan Luis </a:t>
            </a:r>
            <a:r>
              <a:rPr lang="fi-FI" sz="1600" b="1" dirty="0" err="1">
                <a:latin typeface="Avenir Book"/>
                <a:cs typeface="Avenir Book"/>
              </a:rPr>
              <a:t>Guerra</a:t>
            </a:r>
            <a:r>
              <a:rPr lang="fi-FI" sz="1600" b="1" dirty="0">
                <a:latin typeface="Avenir Book"/>
                <a:cs typeface="Avenir Book"/>
              </a:rPr>
              <a:t> </a:t>
            </a:r>
            <a:r>
              <a:rPr lang="fi-FI" sz="1600" b="1" dirty="0" err="1">
                <a:latin typeface="Avenir Book"/>
                <a:cs typeface="Avenir Book"/>
              </a:rPr>
              <a:t>Seijas</a:t>
            </a:r>
            <a:endParaRPr lang="fi-FI" sz="1600" b="1" dirty="0">
              <a:latin typeface="Avenir Book"/>
              <a:cs typeface="Avenir Book"/>
            </a:endParaRPr>
          </a:p>
          <a:p>
            <a:pPr>
              <a:lnSpc>
                <a:spcPct val="150000"/>
              </a:lnSpc>
            </a:pPr>
            <a:r>
              <a:rPr lang="en-US" sz="1600" b="1" dirty="0" smtClean="0">
                <a:latin typeface="Avenir Book"/>
                <a:cs typeface="Avenir Book"/>
              </a:rPr>
              <a:t>Country: </a:t>
            </a:r>
            <a:r>
              <a:rPr lang="en-US" sz="1600" dirty="0" smtClean="0">
                <a:latin typeface="Avenir Book"/>
                <a:cs typeface="Avenir Book"/>
              </a:rPr>
              <a:t>Dominican Republic</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smtClean="0">
                <a:latin typeface="Avenir Book"/>
                <a:cs typeface="Avenir Book"/>
              </a:rPr>
              <a:t>June 7, 1957</a:t>
            </a:r>
            <a:endParaRPr lang="es-ES_tradnl" sz="1600" dirty="0">
              <a:latin typeface="Avenir Book"/>
              <a:cs typeface="Avenir Book"/>
            </a:endParaRPr>
          </a:p>
          <a:p>
            <a:pPr>
              <a:lnSpc>
                <a:spcPct val="150000"/>
              </a:lnSpc>
            </a:pPr>
            <a:r>
              <a:rPr lang="en-US" sz="1600" b="1" dirty="0" smtClean="0">
                <a:latin typeface="Avenir Book"/>
                <a:cs typeface="Avenir Book"/>
              </a:rPr>
              <a:t>What does he do?: </a:t>
            </a:r>
            <a:r>
              <a:rPr lang="en-US" sz="1600" dirty="0" smtClean="0">
                <a:latin typeface="Avenir Book"/>
                <a:cs typeface="Avenir Book"/>
              </a:rPr>
              <a:t>He is a singer</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5" y="3112502"/>
            <a:ext cx="1623529" cy="1080662"/>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369332"/>
          </a:xfrm>
          <a:prstGeom prst="rect">
            <a:avLst/>
          </a:prstGeom>
          <a:noFill/>
        </p:spPr>
        <p:txBody>
          <a:bodyPr wrap="square" rtlCol="0">
            <a:spAutoFit/>
          </a:bodyPr>
          <a:lstStyle/>
          <a:p>
            <a:r>
              <a:rPr lang="fr-FR" sz="900" dirty="0" smtClean="0">
                <a:latin typeface="Arial Narrow"/>
                <a:cs typeface="Arial Narrow"/>
              </a:rPr>
              <a:t>Source: </a:t>
            </a:r>
            <a:r>
              <a:rPr lang="es-ES_tradnl" sz="900" dirty="0" smtClean="0">
                <a:latin typeface="Arial Narrow"/>
                <a:cs typeface="Arial Narrow"/>
              </a:rPr>
              <a:t>  </a:t>
            </a:r>
            <a:r>
              <a:rPr lang="es-ES_tradnl" sz="900" dirty="0">
                <a:latin typeface="Arial Narrow"/>
                <a:cs typeface="Arial Narrow"/>
                <a:hlinkClick r:id="rId4"/>
              </a:rPr>
              <a:t>https://www.buscabiografias.com/biografia/verDetalle/8808/Juan%20Luis%</a:t>
            </a:r>
            <a:r>
              <a:rPr lang="es-ES_tradnl" sz="900" dirty="0" smtClean="0">
                <a:latin typeface="Arial Narrow"/>
                <a:cs typeface="Arial Narrow"/>
                <a:hlinkClick r:id="rId4"/>
              </a:rPr>
              <a:t>20Guerra</a:t>
            </a:r>
            <a:r>
              <a:rPr lang="es-ES_tradnl" sz="900" dirty="0" smtClean="0">
                <a:latin typeface="Arial Narrow"/>
                <a:cs typeface="Arial Narrow"/>
              </a:rPr>
              <a:t> and </a:t>
            </a:r>
            <a:r>
              <a:rPr lang="es-ES_tradnl" sz="900" dirty="0" smtClean="0">
                <a:latin typeface="Arial Narrow"/>
                <a:cs typeface="Arial Narrow"/>
                <a:hlinkClick r:id="rId5"/>
              </a:rPr>
              <a:t>https</a:t>
            </a:r>
            <a:r>
              <a:rPr lang="es-ES_tradnl" sz="900" dirty="0">
                <a:latin typeface="Arial Narrow"/>
                <a:cs typeface="Arial Narrow"/>
                <a:hlinkClick r:id="rId5"/>
              </a:rPr>
              <a:t>://es.wikipedia.org/wiki/</a:t>
            </a:r>
            <a:r>
              <a:rPr lang="es-ES_tradnl" sz="900" dirty="0" smtClean="0">
                <a:latin typeface="Arial Narrow"/>
                <a:cs typeface="Arial Narrow"/>
                <a:hlinkClick r:id="rId5"/>
              </a:rPr>
              <a:t>Juan_Luis_Guerra</a:t>
            </a:r>
            <a:r>
              <a:rPr lang="es-ES_tradnl" sz="900" dirty="0" smtClean="0">
                <a:latin typeface="Arial Narrow"/>
                <a:cs typeface="Arial Narrow"/>
              </a:rPr>
              <a:t>. </a:t>
            </a:r>
            <a:r>
              <a:rPr lang="cs-CZ" sz="900" dirty="0" err="1" smtClean="0">
                <a:latin typeface="Arial Narrow"/>
                <a:cs typeface="Arial Narrow"/>
              </a:rPr>
              <a:t>Photo</a:t>
            </a:r>
            <a:r>
              <a:rPr lang="cs-CZ" sz="900" dirty="0" smtClean="0">
                <a:latin typeface="Arial Narrow"/>
                <a:cs typeface="Arial Narrow"/>
              </a:rPr>
              <a:t>: </a:t>
            </a:r>
            <a:r>
              <a:rPr lang="es-ES_tradnl" sz="900" dirty="0" smtClean="0">
                <a:latin typeface="Arial Narrow"/>
                <a:cs typeface="Arial Narrow"/>
              </a:rPr>
              <a:t> </a:t>
            </a:r>
            <a:r>
              <a:rPr lang="en-US" sz="900" dirty="0">
                <a:latin typeface="Arial Narrow"/>
                <a:cs typeface="Arial Narrow"/>
              </a:rPr>
              <a:t>https://</a:t>
            </a:r>
            <a:r>
              <a:rPr lang="en-US" sz="900" dirty="0" err="1">
                <a:latin typeface="Arial Narrow"/>
                <a:cs typeface="Arial Narrow"/>
              </a:rPr>
              <a:t>commons.wikimedia.org</a:t>
            </a:r>
            <a:r>
              <a:rPr lang="en-US" sz="900" dirty="0">
                <a:latin typeface="Arial Narrow"/>
                <a:cs typeface="Arial Narrow"/>
              </a:rPr>
              <a:t>/wiki/</a:t>
            </a:r>
            <a:r>
              <a:rPr lang="en-US" sz="900" dirty="0" err="1">
                <a:latin typeface="Arial Narrow"/>
                <a:cs typeface="Arial Narrow"/>
              </a:rPr>
              <a:t>File:Juan_Luis_Guerra_AC.jpg</a:t>
            </a:r>
            <a:endParaRPr lang="es-ES_tradnl" sz="900" dirty="0">
              <a:latin typeface="Arial Narrow"/>
              <a:cs typeface="Arial Narrow"/>
            </a:endParaRPr>
          </a:p>
        </p:txBody>
      </p:sp>
      <p:pic>
        <p:nvPicPr>
          <p:cNvPr id="11" name="Picture 10" descr="New-Speaking-Latino-Logo-650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479408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JUAN PABLO MONTOYA</a:t>
            </a:r>
            <a:endParaRPr lang="es-ES_tradnl" sz="3200" dirty="0">
              <a:solidFill>
                <a:srgbClr val="E46C0A"/>
              </a:solidFill>
              <a:latin typeface="Yanone Kaffeesatz Bold"/>
              <a:cs typeface="Yanone Kaffeesatz Bold"/>
            </a:endParaRPr>
          </a:p>
        </p:txBody>
      </p:sp>
      <p:sp>
        <p:nvSpPr>
          <p:cNvPr id="6" name="TextBox 5"/>
          <p:cNvSpPr txBox="1"/>
          <p:nvPr/>
        </p:nvSpPr>
        <p:spPr>
          <a:xfrm>
            <a:off x="724216" y="4353303"/>
            <a:ext cx="6323974" cy="3808735"/>
          </a:xfrm>
          <a:prstGeom prst="rect">
            <a:avLst/>
          </a:prstGeom>
          <a:noFill/>
        </p:spPr>
        <p:txBody>
          <a:bodyPr wrap="square" rtlCol="0">
            <a:spAutoFit/>
          </a:bodyPr>
          <a:lstStyle/>
          <a:p>
            <a:pPr>
              <a:lnSpc>
                <a:spcPct val="150000"/>
              </a:lnSpc>
            </a:pPr>
            <a:r>
              <a:rPr lang="en-US" dirty="0">
                <a:latin typeface="Avenir Book"/>
                <a:cs typeface="Avenir Book"/>
              </a:rPr>
              <a:t>He participated in the World Cart Championship in the Junior category in Italy when he was 15 years old. He is also a member of the select group of Formula 1 drivers. He ended his Formula 1 career in 2006 to join NASCAR in the United States.</a:t>
            </a:r>
          </a:p>
          <a:p>
            <a:pPr>
              <a:lnSpc>
                <a:spcPct val="150000"/>
              </a:lnSpc>
            </a:pPr>
            <a:endParaRPr lang="es-ES_tradnl" b="1" i="1" dirty="0" smtClean="0">
              <a:solidFill>
                <a:srgbClr val="E46C0A"/>
              </a:solidFill>
              <a:latin typeface="Avenir Black"/>
              <a:cs typeface="Avenir Black"/>
            </a:endParaRPr>
          </a:p>
          <a:p>
            <a:pPr algn="ctr">
              <a:lnSpc>
                <a:spcPct val="150000"/>
              </a:lnSpc>
            </a:pPr>
            <a:r>
              <a:rPr lang="en-US" b="1" i="1" dirty="0">
                <a:solidFill>
                  <a:srgbClr val="E46C0A"/>
                </a:solidFill>
                <a:latin typeface="Avenir Black"/>
                <a:cs typeface="Avenir Black"/>
              </a:rPr>
              <a:t>He is the only driver to win the CART series, the Indianapolis 500, and the Daytona 24 Hours, all on the first try.</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13006" t="-36705" r="-14386" b="-51809"/>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3"/>
            <a:ext cx="3288827" cy="2657138"/>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n-US" sz="1600" b="1" dirty="0" smtClean="0">
                <a:latin typeface="Avenir Book"/>
                <a:cs typeface="Avenir Book"/>
              </a:rPr>
              <a:t> </a:t>
            </a:r>
            <a:r>
              <a:rPr lang="hu-HU" sz="1600" b="1" dirty="0">
                <a:latin typeface="Avenir Book"/>
                <a:cs typeface="Avenir Book"/>
              </a:rPr>
              <a:t>Juan Pablo Montoya </a:t>
            </a:r>
            <a:r>
              <a:rPr lang="hu-HU" sz="1600" b="1" dirty="0" smtClean="0">
                <a:latin typeface="Avenir Book"/>
                <a:cs typeface="Avenir Book"/>
              </a:rPr>
              <a:t>Roldán</a:t>
            </a:r>
            <a:endParaRPr lang="es-ES_tradnl" sz="1600" b="1" dirty="0" smtClean="0">
              <a:latin typeface="Avenir Book"/>
              <a:cs typeface="Avenir Book"/>
            </a:endParaRP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Colombia</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September</a:t>
            </a:r>
            <a:r>
              <a:rPr lang="es-ES_tradnl" sz="1600" dirty="0" smtClean="0">
                <a:latin typeface="Avenir Book"/>
                <a:cs typeface="Avenir Book"/>
              </a:rPr>
              <a:t> 20, 1975</a:t>
            </a:r>
            <a:endParaRPr lang="es-ES_tradnl" sz="1600" dirty="0">
              <a:latin typeface="Avenir Book"/>
              <a:cs typeface="Avenir Book"/>
            </a:endParaRP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n-US" sz="1600" dirty="0" smtClean="0">
                <a:latin typeface="Avenir Book"/>
                <a:cs typeface="Avenir Book"/>
              </a:rPr>
              <a:t>He is a race car pilot</a:t>
            </a:r>
            <a:endParaRPr lang="es-ES_tradnl"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5" y="3112502"/>
            <a:ext cx="1623529" cy="1080662"/>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507831"/>
          </a:xfrm>
          <a:prstGeom prst="rect">
            <a:avLst/>
          </a:prstGeom>
          <a:noFill/>
        </p:spPr>
        <p:txBody>
          <a:bodyPr wrap="square" rtlCol="0">
            <a:spAutoFit/>
          </a:bodyPr>
          <a:lstStyle/>
          <a:p>
            <a:r>
              <a:rPr lang="fr-FR" sz="900" dirty="0" smtClean="0">
                <a:latin typeface="Arial Narrow"/>
                <a:cs typeface="Arial Narrow"/>
              </a:rPr>
              <a:t>Source: </a:t>
            </a:r>
            <a:r>
              <a:rPr lang="es-ES_tradnl" sz="900" dirty="0" smtClean="0">
                <a:latin typeface="Arial Narrow"/>
                <a:cs typeface="Arial Narrow"/>
              </a:rPr>
              <a:t> </a:t>
            </a:r>
            <a:r>
              <a:rPr lang="es-ES_tradnl" sz="900" dirty="0">
                <a:latin typeface="Arial Narrow"/>
                <a:cs typeface="Arial Narrow"/>
                <a:hlinkClick r:id="rId4"/>
              </a:rPr>
              <a:t>https://es.wikipedia.org/wiki/</a:t>
            </a:r>
            <a:r>
              <a:rPr lang="es-ES_tradnl" sz="900" dirty="0" smtClean="0">
                <a:latin typeface="Arial Narrow"/>
                <a:cs typeface="Arial Narrow"/>
                <a:hlinkClick r:id="rId4"/>
              </a:rPr>
              <a:t>Juan_Pablo_Montoya</a:t>
            </a:r>
            <a:r>
              <a:rPr lang="es-ES_tradnl" sz="900" dirty="0" smtClean="0">
                <a:latin typeface="Arial Narrow"/>
                <a:cs typeface="Arial Narrow"/>
              </a:rPr>
              <a:t> and </a:t>
            </a:r>
            <a:r>
              <a:rPr lang="es-ES_tradnl" sz="900" dirty="0" smtClean="0">
                <a:latin typeface="Arial Narrow"/>
                <a:cs typeface="Arial Narrow"/>
                <a:hlinkClick r:id="rId5"/>
              </a:rPr>
              <a:t>https</a:t>
            </a:r>
            <a:r>
              <a:rPr lang="es-ES_tradnl" sz="900" dirty="0">
                <a:latin typeface="Arial Narrow"/>
                <a:cs typeface="Arial Narrow"/>
                <a:hlinkClick r:id="rId5"/>
              </a:rPr>
              <a:t>://www.biografiasyvidas.com/biografia/m/</a:t>
            </a:r>
            <a:r>
              <a:rPr lang="es-ES_tradnl" sz="900" dirty="0" smtClean="0">
                <a:latin typeface="Arial Narrow"/>
                <a:cs typeface="Arial Narrow"/>
                <a:hlinkClick r:id="rId5"/>
              </a:rPr>
              <a:t>montoya_juan_pablo.htm</a:t>
            </a:r>
            <a:r>
              <a:rPr lang="es-ES_tradnl" sz="900" dirty="0" smtClean="0">
                <a:latin typeface="Arial Narrow"/>
                <a:cs typeface="Arial Narrow"/>
              </a:rPr>
              <a:t>. </a:t>
            </a:r>
            <a:r>
              <a:rPr lang="cs-CZ" sz="900" dirty="0" err="1" smtClean="0">
                <a:latin typeface="Arial Narrow"/>
                <a:cs typeface="Arial Narrow"/>
              </a:rPr>
              <a:t>Photo</a:t>
            </a:r>
            <a:r>
              <a:rPr lang="cs-CZ" sz="900" dirty="0" smtClean="0">
                <a:latin typeface="Arial Narrow"/>
                <a:cs typeface="Arial Narrow"/>
              </a:rPr>
              <a:t>: </a:t>
            </a:r>
            <a:r>
              <a:rPr lang="es-ES_tradnl" sz="900" dirty="0" smtClean="0">
                <a:latin typeface="Arial Narrow"/>
                <a:cs typeface="Arial Narrow"/>
              </a:rPr>
              <a:t> </a:t>
            </a:r>
            <a:r>
              <a:rPr lang="en-US" sz="900" dirty="0">
                <a:latin typeface="Arial Narrow"/>
                <a:cs typeface="Arial Narrow"/>
              </a:rPr>
              <a:t>https://</a:t>
            </a:r>
            <a:r>
              <a:rPr lang="en-US" sz="900" dirty="0" err="1">
                <a:latin typeface="Arial Narrow"/>
                <a:cs typeface="Arial Narrow"/>
              </a:rPr>
              <a:t>commons.wikimedia.org</a:t>
            </a:r>
            <a:r>
              <a:rPr lang="en-US" sz="900" dirty="0">
                <a:latin typeface="Arial Narrow"/>
                <a:cs typeface="Arial Narrow"/>
              </a:rPr>
              <a:t>/wiki/</a:t>
            </a:r>
            <a:r>
              <a:rPr lang="en-US" sz="900" dirty="0" err="1">
                <a:latin typeface="Arial Narrow"/>
                <a:cs typeface="Arial Narrow"/>
              </a:rPr>
              <a:t>File:Juan_Pablo_Montoya.jpg</a:t>
            </a:r>
            <a:endParaRPr lang="es-ES_tradnl" sz="900" dirty="0">
              <a:latin typeface="Arial Narrow"/>
              <a:cs typeface="Arial Narrow"/>
            </a:endParaRPr>
          </a:p>
          <a:p>
            <a:endParaRPr lang="es-ES_tradnl" sz="900" dirty="0">
              <a:latin typeface="Arial Narrow"/>
              <a:cs typeface="Arial Narrow"/>
            </a:endParaRPr>
          </a:p>
        </p:txBody>
      </p:sp>
      <p:pic>
        <p:nvPicPr>
          <p:cNvPr id="11" name="Picture 10" descr="New-Speaking-Latino-Logo-650p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685983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70530"/>
            <a:ext cx="7772400" cy="6463309"/>
          </a:xfrm>
          <a:prstGeom prst="rect">
            <a:avLst/>
          </a:prstGeom>
          <a:noFill/>
        </p:spPr>
        <p:txBody>
          <a:bodyPr wrap="square" numCol="1" rtlCol="0">
            <a:spAutoFit/>
          </a:bodyPr>
          <a:lstStyle/>
          <a:p>
            <a:pPr algn="ctr"/>
            <a:r>
              <a:rPr lang="es-ES_tradnl" i="1" dirty="0" smtClean="0">
                <a:latin typeface="Times New Roman"/>
                <a:cs typeface="Times New Roman"/>
              </a:rPr>
              <a:t>Página Web:</a:t>
            </a:r>
            <a:br>
              <a:rPr lang="es-ES_tradnl" i="1" dirty="0" smtClean="0">
                <a:latin typeface="Times New Roman"/>
                <a:cs typeface="Times New Roman"/>
              </a:rPr>
            </a:br>
            <a:r>
              <a:rPr lang="es-ES_tradnl" i="1" u="sng" dirty="0" smtClean="0">
                <a:latin typeface="Times New Roman"/>
                <a:cs typeface="Times New Roman"/>
                <a:hlinkClick r:id="rId2"/>
              </a:rPr>
              <a:t> www.speakinglatino.com</a:t>
            </a:r>
            <a:endParaRPr lang="en-US" dirty="0" smtClean="0">
              <a:latin typeface="Times New Roman"/>
              <a:cs typeface="Times New Roman"/>
            </a:endParaRPr>
          </a:p>
          <a:p>
            <a:pPr algn="ctr"/>
            <a:r>
              <a:rPr lang="es-ES_tradnl" i="1" dirty="0" smtClean="0">
                <a:latin typeface="Times New Roman"/>
                <a:cs typeface="Times New Roman"/>
              </a:rPr>
              <a:t> </a:t>
            </a:r>
            <a:endParaRPr lang="en-US" dirty="0">
              <a:latin typeface="Times New Roman"/>
              <a:cs typeface="Times New Roman"/>
            </a:endParaRPr>
          </a:p>
          <a:p>
            <a:pPr algn="ctr"/>
            <a:r>
              <a:rPr lang="es-ES_tradnl" i="1" dirty="0">
                <a:latin typeface="Times New Roman"/>
                <a:cs typeface="Times New Roman"/>
              </a:rPr>
              <a:t> </a:t>
            </a:r>
            <a:r>
              <a:rPr lang="en-US" i="1" dirty="0">
                <a:latin typeface="Times New Roman"/>
                <a:cs typeface="Times New Roman"/>
              </a:rPr>
              <a:t> </a:t>
            </a:r>
            <a:r>
              <a:rPr lang="es-ES_tradnl" i="1" dirty="0">
                <a:latin typeface="Times New Roman"/>
                <a:cs typeface="Times New Roman"/>
              </a:rPr>
              <a:t/>
            </a:r>
            <a:br>
              <a:rPr lang="es-ES_tradnl" i="1" dirty="0">
                <a:latin typeface="Times New Roman"/>
                <a:cs typeface="Times New Roman"/>
              </a:rPr>
            </a:br>
            <a:r>
              <a:rPr lang="es-ES_tradnl" i="1" dirty="0">
                <a:latin typeface="Times New Roman"/>
                <a:cs typeface="Times New Roman"/>
              </a:rPr>
              <a:t> </a:t>
            </a:r>
            <a:r>
              <a:rPr lang="es-ES_tradnl" i="1" u="sng" dirty="0">
                <a:latin typeface="Times New Roman"/>
                <a:cs typeface="Times New Roman"/>
                <a:hlinkClick r:id="rId3"/>
              </a:rPr>
              <a:t>@SpeakingLatino</a:t>
            </a:r>
            <a:endParaRPr lang="en-US" dirty="0">
              <a:latin typeface="Times New Roman"/>
              <a:cs typeface="Times New Roman"/>
            </a:endParaRPr>
          </a:p>
          <a:p>
            <a:pPr algn="ctr"/>
            <a:r>
              <a:rPr lang="es-ES_tradnl" i="1" dirty="0">
                <a:latin typeface="Times New Roman"/>
                <a:cs typeface="Times New Roman"/>
              </a:rPr>
              <a:t> </a:t>
            </a:r>
            <a:endParaRPr lang="en-US" dirty="0">
              <a:latin typeface="Times New Roman"/>
              <a:cs typeface="Times New Roman"/>
            </a:endParaRPr>
          </a:p>
          <a:p>
            <a:pPr algn="ctr"/>
            <a:r>
              <a:rPr lang="es-ES_tradnl" i="1" dirty="0">
                <a:latin typeface="Times New Roman"/>
                <a:cs typeface="Times New Roman"/>
              </a:rPr>
              <a:t>  </a:t>
            </a:r>
            <a:br>
              <a:rPr lang="es-ES_tradnl" i="1" dirty="0">
                <a:latin typeface="Times New Roman"/>
                <a:cs typeface="Times New Roman"/>
              </a:rPr>
            </a:br>
            <a:r>
              <a:rPr lang="es-ES_tradnl" i="1" u="sng" dirty="0">
                <a:latin typeface="Times New Roman"/>
                <a:cs typeface="Times New Roman"/>
                <a:hlinkClick r:id="rId4"/>
              </a:rPr>
              <a:t>www.facebook.com/speakinglatino</a:t>
            </a:r>
            <a:endParaRPr lang="en-US" dirty="0">
              <a:latin typeface="Times New Roman"/>
              <a:cs typeface="Times New Roman"/>
            </a:endParaRPr>
          </a:p>
          <a:p>
            <a:pPr algn="ctr"/>
            <a:r>
              <a:rPr lang="es-ES_tradnl" i="1" dirty="0">
                <a:latin typeface="Times New Roman"/>
                <a:cs typeface="Times New Roman"/>
              </a:rPr>
              <a:t> </a:t>
            </a:r>
            <a:endParaRPr lang="en-US" dirty="0">
              <a:latin typeface="Times New Roman"/>
              <a:cs typeface="Times New Roman"/>
            </a:endParaRPr>
          </a:p>
          <a:p>
            <a:pPr algn="ctr"/>
            <a:r>
              <a:rPr lang="es-ES_tradnl" i="1" dirty="0">
                <a:latin typeface="Times New Roman"/>
                <a:cs typeface="Times New Roman"/>
              </a:rPr>
              <a:t> </a:t>
            </a:r>
            <a:r>
              <a:rPr lang="en-US" i="1" dirty="0">
                <a:latin typeface="Times New Roman"/>
                <a:cs typeface="Times New Roman"/>
              </a:rPr>
              <a:t> </a:t>
            </a:r>
            <a:r>
              <a:rPr lang="es-ES_tradnl" i="1" dirty="0">
                <a:latin typeface="Times New Roman"/>
                <a:cs typeface="Times New Roman"/>
              </a:rPr>
              <a:t/>
            </a:r>
            <a:br>
              <a:rPr lang="es-ES_tradnl" i="1" dirty="0">
                <a:latin typeface="Times New Roman"/>
                <a:cs typeface="Times New Roman"/>
              </a:rPr>
            </a:br>
            <a:r>
              <a:rPr lang="es-ES_tradnl" i="1" dirty="0">
                <a:latin typeface="Times New Roman"/>
                <a:cs typeface="Times New Roman"/>
              </a:rPr>
              <a:t> </a:t>
            </a:r>
            <a:r>
              <a:rPr lang="es-ES_tradnl" i="1" u="sng" dirty="0">
                <a:latin typeface="Times New Roman"/>
                <a:cs typeface="Times New Roman"/>
                <a:hlinkClick r:id="rId5"/>
              </a:rPr>
              <a:t>www.pinterest.com/speakinglatino</a:t>
            </a:r>
            <a:endParaRPr lang="en-US" dirty="0">
              <a:latin typeface="Times New Roman"/>
              <a:cs typeface="Times New Roman"/>
            </a:endParaRPr>
          </a:p>
          <a:p>
            <a:pPr algn="ctr"/>
            <a:r>
              <a:rPr lang="es-ES_tradnl" i="1" dirty="0">
                <a:latin typeface="Times New Roman"/>
                <a:cs typeface="Times New Roman"/>
              </a:rPr>
              <a:t>  </a:t>
            </a:r>
            <a:endParaRPr lang="en-US" dirty="0">
              <a:latin typeface="Times New Roman"/>
              <a:cs typeface="Times New Roman"/>
            </a:endParaRPr>
          </a:p>
          <a:p>
            <a:pPr algn="ctr"/>
            <a:r>
              <a:rPr lang="es-ES_tradnl" i="1" dirty="0">
                <a:latin typeface="Times New Roman"/>
                <a:cs typeface="Times New Roman"/>
              </a:rPr>
              <a:t> </a:t>
            </a:r>
            <a:br>
              <a:rPr lang="es-ES_tradnl" i="1" dirty="0">
                <a:latin typeface="Times New Roman"/>
                <a:cs typeface="Times New Roman"/>
              </a:rPr>
            </a:br>
            <a:r>
              <a:rPr lang="es-ES_tradnl" i="1" u="sng" dirty="0">
                <a:latin typeface="Times New Roman"/>
                <a:cs typeface="Times New Roman"/>
                <a:hlinkClick r:id="rId6"/>
              </a:rPr>
              <a:t>www.youtube.com/user/SpeakingLatino</a:t>
            </a:r>
            <a:endParaRPr lang="en-US" dirty="0">
              <a:latin typeface="Times New Roman"/>
              <a:cs typeface="Times New Roman"/>
            </a:endParaRPr>
          </a:p>
          <a:p>
            <a:pPr algn="ctr"/>
            <a:r>
              <a:rPr lang="es-ES_tradnl" i="1" dirty="0">
                <a:latin typeface="Times New Roman"/>
                <a:cs typeface="Times New Roman"/>
              </a:rPr>
              <a:t> </a:t>
            </a:r>
            <a:endParaRPr lang="en-US" dirty="0">
              <a:latin typeface="Times New Roman"/>
              <a:cs typeface="Times New Roman"/>
            </a:endParaRPr>
          </a:p>
          <a:p>
            <a:pPr algn="ctr"/>
            <a:r>
              <a:rPr lang="es-ES_tradnl" i="1" dirty="0">
                <a:latin typeface="Times New Roman"/>
                <a:cs typeface="Times New Roman"/>
              </a:rPr>
              <a:t/>
            </a:r>
            <a:br>
              <a:rPr lang="es-ES_tradnl" i="1" dirty="0">
                <a:latin typeface="Times New Roman"/>
                <a:cs typeface="Times New Roman"/>
              </a:rPr>
            </a:br>
            <a:r>
              <a:rPr lang="es-ES_tradnl" i="1" dirty="0">
                <a:latin typeface="Times New Roman"/>
                <a:cs typeface="Times New Roman"/>
              </a:rPr>
              <a:t> </a:t>
            </a:r>
            <a:r>
              <a:rPr lang="es-ES_tradnl" i="1" u="sng" dirty="0">
                <a:latin typeface="Times New Roman"/>
                <a:cs typeface="Times New Roman"/>
                <a:hlinkClick r:id="rId7"/>
              </a:rPr>
              <a:t>speakinglatino.tumblr.com</a:t>
            </a:r>
            <a:endParaRPr lang="en-US" dirty="0">
              <a:latin typeface="Times New Roman"/>
              <a:cs typeface="Times New Roman"/>
            </a:endParaRPr>
          </a:p>
          <a:p>
            <a:pPr algn="ctr"/>
            <a:r>
              <a:rPr lang="es-ES_tradnl" i="1" dirty="0">
                <a:latin typeface="Times New Roman"/>
                <a:cs typeface="Times New Roman"/>
              </a:rPr>
              <a:t> </a:t>
            </a:r>
            <a:endParaRPr lang="en-US" dirty="0">
              <a:latin typeface="Times New Roman"/>
              <a:cs typeface="Times New Roman"/>
            </a:endParaRPr>
          </a:p>
          <a:p>
            <a:pPr algn="ctr"/>
            <a:r>
              <a:rPr lang="es-ES_tradnl" i="1" dirty="0">
                <a:latin typeface="Times New Roman"/>
                <a:cs typeface="Times New Roman"/>
              </a:rPr>
              <a:t/>
            </a:r>
            <a:br>
              <a:rPr lang="es-ES_tradnl" i="1" dirty="0">
                <a:latin typeface="Times New Roman"/>
                <a:cs typeface="Times New Roman"/>
              </a:rPr>
            </a:br>
            <a:r>
              <a:rPr lang="es-ES_tradnl" i="1" dirty="0">
                <a:latin typeface="Times New Roman"/>
                <a:cs typeface="Times New Roman"/>
              </a:rPr>
              <a:t> </a:t>
            </a:r>
            <a:r>
              <a:rPr lang="es-ES_tradnl" i="1" u="sng" dirty="0">
                <a:latin typeface="Times New Roman"/>
                <a:cs typeface="Times New Roman"/>
                <a:hlinkClick r:id="rId8"/>
              </a:rPr>
              <a:t>instagram.com/speakinglatino</a:t>
            </a:r>
            <a:endParaRPr lang="en-US" dirty="0">
              <a:latin typeface="Times New Roman"/>
              <a:cs typeface="Times New Roman"/>
            </a:endParaRPr>
          </a:p>
          <a:p>
            <a:pPr algn="ctr"/>
            <a:r>
              <a:rPr lang="es-ES_tradnl" i="1" dirty="0">
                <a:latin typeface="Times New Roman"/>
                <a:cs typeface="Times New Roman"/>
              </a:rPr>
              <a:t> </a:t>
            </a:r>
            <a:endParaRPr lang="en-US" dirty="0">
              <a:latin typeface="Times New Roman"/>
              <a:cs typeface="Times New Roman"/>
            </a:endParaRPr>
          </a:p>
          <a:p>
            <a:pPr algn="ctr"/>
            <a:r>
              <a:rPr lang="es-ES_tradnl" i="1" dirty="0">
                <a:latin typeface="Times New Roman"/>
                <a:cs typeface="Times New Roman"/>
              </a:rPr>
              <a:t/>
            </a:r>
            <a:br>
              <a:rPr lang="es-ES_tradnl" i="1" dirty="0">
                <a:latin typeface="Times New Roman"/>
                <a:cs typeface="Times New Roman"/>
              </a:rPr>
            </a:br>
            <a:r>
              <a:rPr lang="es-ES_tradnl" i="1" u="sng" dirty="0">
                <a:latin typeface="Times New Roman"/>
                <a:cs typeface="Times New Roman"/>
                <a:hlinkClick r:id="rId9"/>
              </a:rPr>
              <a:t>jared@</a:t>
            </a:r>
            <a:r>
              <a:rPr lang="es-ES_tradnl" i="1" u="sng" dirty="0" smtClean="0">
                <a:latin typeface="Times New Roman"/>
                <a:cs typeface="Times New Roman"/>
                <a:hlinkClick r:id="rId9"/>
              </a:rPr>
              <a:t>speakinglatino.com</a:t>
            </a:r>
            <a:endParaRPr lang="en-US" dirty="0">
              <a:latin typeface="Times New Roman"/>
              <a:cs typeface="Times New Roman"/>
            </a:endParaRP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8442" y="789668"/>
            <a:ext cx="4895515" cy="1664475"/>
          </a:xfrm>
          <a:prstGeom prst="rect">
            <a:avLst/>
          </a:prstGeom>
        </p:spPr>
      </p:pic>
      <p:pic>
        <p:nvPicPr>
          <p:cNvPr id="4" name="Picture 3"/>
          <p:cNvPicPr/>
          <p:nvPr/>
        </p:nvPicPr>
        <p:blipFill>
          <a:blip r:embed="rId11">
            <a:extLst>
              <a:ext uri="{28A0092B-C50C-407E-A947-70E740481C1C}">
                <a14:useLocalDpi xmlns:a14="http://schemas.microsoft.com/office/drawing/2010/main" val="0"/>
              </a:ext>
            </a:extLst>
          </a:blip>
          <a:stretch>
            <a:fillRect/>
          </a:stretch>
        </p:blipFill>
        <p:spPr>
          <a:xfrm>
            <a:off x="3703320" y="3440758"/>
            <a:ext cx="365760" cy="365760"/>
          </a:xfrm>
          <a:prstGeom prst="rect">
            <a:avLst/>
          </a:prstGeom>
        </p:spPr>
      </p:pic>
      <p:pic>
        <p:nvPicPr>
          <p:cNvPr id="5" name="Picture 4"/>
          <p:cNvPicPr/>
          <p:nvPr/>
        </p:nvPicPr>
        <p:blipFill>
          <a:blip r:embed="rId12">
            <a:extLst>
              <a:ext uri="{28A0092B-C50C-407E-A947-70E740481C1C}">
                <a14:useLocalDpi xmlns:a14="http://schemas.microsoft.com/office/drawing/2010/main" val="0"/>
              </a:ext>
            </a:extLst>
          </a:blip>
          <a:stretch>
            <a:fillRect/>
          </a:stretch>
        </p:blipFill>
        <p:spPr>
          <a:xfrm>
            <a:off x="3703320" y="4246941"/>
            <a:ext cx="365760" cy="365760"/>
          </a:xfrm>
          <a:prstGeom prst="rect">
            <a:avLst/>
          </a:prstGeom>
        </p:spPr>
      </p:pic>
      <p:pic>
        <p:nvPicPr>
          <p:cNvPr id="6" name="Picture 5"/>
          <p:cNvPicPr/>
          <p:nvPr/>
        </p:nvPicPr>
        <p:blipFill>
          <a:blip r:embed="rId13">
            <a:extLst>
              <a:ext uri="{28A0092B-C50C-407E-A947-70E740481C1C}">
                <a14:useLocalDpi xmlns:a14="http://schemas.microsoft.com/office/drawing/2010/main" val="0"/>
              </a:ext>
            </a:extLst>
          </a:blip>
          <a:stretch>
            <a:fillRect/>
          </a:stretch>
        </p:blipFill>
        <p:spPr>
          <a:xfrm>
            <a:off x="3703320" y="5099851"/>
            <a:ext cx="365760" cy="365760"/>
          </a:xfrm>
          <a:prstGeom prst="rect">
            <a:avLst/>
          </a:prstGeom>
          <a:effectLst/>
        </p:spPr>
      </p:pic>
      <p:pic>
        <p:nvPicPr>
          <p:cNvPr id="7" name="Picture 6"/>
          <p:cNvPicPr/>
          <p:nvPr/>
        </p:nvPicPr>
        <p:blipFill>
          <a:blip r:embed="rId14">
            <a:extLst>
              <a:ext uri="{28A0092B-C50C-407E-A947-70E740481C1C}">
                <a14:useLocalDpi xmlns:a14="http://schemas.microsoft.com/office/drawing/2010/main" val="0"/>
              </a:ext>
            </a:extLst>
          </a:blip>
          <a:stretch>
            <a:fillRect/>
          </a:stretch>
        </p:blipFill>
        <p:spPr>
          <a:xfrm>
            <a:off x="3703320" y="5917486"/>
            <a:ext cx="365760" cy="365760"/>
          </a:xfrm>
          <a:prstGeom prst="rect">
            <a:avLst/>
          </a:prstGeom>
          <a:effectLst/>
        </p:spPr>
      </p:pic>
      <p:pic>
        <p:nvPicPr>
          <p:cNvPr id="8" name="Picture 7"/>
          <p:cNvPicPr/>
          <p:nvPr/>
        </p:nvPicPr>
        <p:blipFill>
          <a:blip r:embed="rId15">
            <a:extLst>
              <a:ext uri="{28A0092B-C50C-407E-A947-70E740481C1C}">
                <a14:useLocalDpi xmlns:a14="http://schemas.microsoft.com/office/drawing/2010/main" val="0"/>
              </a:ext>
            </a:extLst>
          </a:blip>
          <a:stretch>
            <a:fillRect/>
          </a:stretch>
        </p:blipFill>
        <p:spPr>
          <a:xfrm>
            <a:off x="3703320" y="6712624"/>
            <a:ext cx="365760" cy="365760"/>
          </a:xfrm>
          <a:prstGeom prst="rect">
            <a:avLst/>
          </a:prstGeom>
        </p:spPr>
      </p:pic>
      <p:pic>
        <p:nvPicPr>
          <p:cNvPr id="9" name="Picture 8"/>
          <p:cNvPicPr/>
          <p:nvPr/>
        </p:nvPicPr>
        <p:blipFill>
          <a:blip r:embed="rId16">
            <a:extLst>
              <a:ext uri="{28A0092B-C50C-407E-A947-70E740481C1C}">
                <a14:useLocalDpi xmlns:a14="http://schemas.microsoft.com/office/drawing/2010/main" val="0"/>
              </a:ext>
            </a:extLst>
          </a:blip>
          <a:stretch>
            <a:fillRect/>
          </a:stretch>
        </p:blipFill>
        <p:spPr>
          <a:xfrm>
            <a:off x="3703320" y="7547001"/>
            <a:ext cx="365760" cy="365760"/>
          </a:xfrm>
          <a:prstGeom prst="rect">
            <a:avLst/>
          </a:prstGeom>
        </p:spPr>
      </p:pic>
      <p:pic>
        <p:nvPicPr>
          <p:cNvPr id="10" name="Picture 9"/>
          <p:cNvPicPr/>
          <p:nvPr/>
        </p:nvPicPr>
        <p:blipFill>
          <a:blip r:embed="rId17">
            <a:extLst>
              <a:ext uri="{28A0092B-C50C-407E-A947-70E740481C1C}">
                <a14:useLocalDpi xmlns:a14="http://schemas.microsoft.com/office/drawing/2010/main" val="0"/>
              </a:ext>
            </a:extLst>
          </a:blip>
          <a:stretch>
            <a:fillRect/>
          </a:stretch>
        </p:blipFill>
        <p:spPr>
          <a:xfrm>
            <a:off x="3703320" y="8393137"/>
            <a:ext cx="365760" cy="365760"/>
          </a:xfrm>
          <a:prstGeom prst="rect">
            <a:avLst/>
          </a:prstGeom>
        </p:spPr>
      </p:pic>
    </p:spTree>
    <p:extLst>
      <p:ext uri="{BB962C8B-B14F-4D97-AF65-F5344CB8AC3E}">
        <p14:creationId xmlns:p14="http://schemas.microsoft.com/office/powerpoint/2010/main" val="90836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tr-TR" sz="3200" dirty="0" smtClean="0">
                <a:solidFill>
                  <a:srgbClr val="E46C0A"/>
                </a:solidFill>
                <a:latin typeface="Yanone Kaffeesatz Bold"/>
                <a:cs typeface="Yanone Kaffeesatz Bold"/>
              </a:rPr>
              <a:t>DESI ARNAZ</a:t>
            </a:r>
            <a:endParaRPr lang="en-US" sz="3200" dirty="0">
              <a:solidFill>
                <a:srgbClr val="E46C0A"/>
              </a:solidFill>
              <a:latin typeface="Yanone Kaffeesatz Bold"/>
              <a:cs typeface="Yanone Kaffeesatz Bold"/>
            </a:endParaRPr>
          </a:p>
        </p:txBody>
      </p:sp>
      <p:sp>
        <p:nvSpPr>
          <p:cNvPr id="6" name="TextBox 5"/>
          <p:cNvSpPr txBox="1"/>
          <p:nvPr/>
        </p:nvSpPr>
        <p:spPr>
          <a:xfrm>
            <a:off x="724216" y="4353303"/>
            <a:ext cx="6323974" cy="4639732"/>
          </a:xfrm>
          <a:prstGeom prst="rect">
            <a:avLst/>
          </a:prstGeom>
          <a:noFill/>
        </p:spPr>
        <p:txBody>
          <a:bodyPr wrap="square" rtlCol="0">
            <a:spAutoFit/>
          </a:bodyPr>
          <a:lstStyle/>
          <a:p>
            <a:pPr>
              <a:lnSpc>
                <a:spcPct val="150000"/>
              </a:lnSpc>
            </a:pPr>
            <a:r>
              <a:rPr lang="en-US" dirty="0">
                <a:latin typeface="Avenir Book"/>
                <a:cs typeface="Avenir Book"/>
              </a:rPr>
              <a:t>He worked in various professions to help his family. He lived in Miami until he was accepted as a guitarist for the </a:t>
            </a:r>
            <a:r>
              <a:rPr lang="en-US" dirty="0" err="1">
                <a:latin typeface="Avenir Book"/>
                <a:cs typeface="Avenir Book"/>
              </a:rPr>
              <a:t>Siboney</a:t>
            </a:r>
            <a:r>
              <a:rPr lang="en-US" dirty="0">
                <a:latin typeface="Avenir Book"/>
                <a:cs typeface="Avenir Book"/>
              </a:rPr>
              <a:t> group. He participated in films and joined the army in World War II. He was responsible for entertaining the troops. He also developed and participated in numerous episodes of the series I love Lucy, the most successful TV show in history. He then retired from show business and moved to Baja California.</a:t>
            </a:r>
          </a:p>
          <a:p>
            <a:pPr>
              <a:lnSpc>
                <a:spcPct val="150000"/>
              </a:lnSpc>
            </a:pPr>
            <a:endParaRPr lang="es-ES_tradnl" dirty="0" smtClean="0">
              <a:latin typeface="Avenir Black"/>
              <a:cs typeface="Avenir Black"/>
            </a:endParaRPr>
          </a:p>
          <a:p>
            <a:pPr algn="ctr">
              <a:lnSpc>
                <a:spcPct val="150000"/>
              </a:lnSpc>
            </a:pPr>
            <a:r>
              <a:rPr lang="en-US" b="1" i="1" dirty="0">
                <a:solidFill>
                  <a:srgbClr val="E46C0A"/>
                </a:solidFill>
                <a:latin typeface="Avenir Black"/>
                <a:cs typeface="Avenir Black"/>
              </a:rPr>
              <a:t>He introduced the conga to Miami, and he was a pioneer of television studio filming techniques.</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t="-11637" b="-11637"/>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195107"/>
            <a:ext cx="3288827" cy="2287806"/>
          </a:xfrm>
          <a:prstGeom prst="rect">
            <a:avLst/>
          </a:prstGeom>
          <a:noFill/>
        </p:spPr>
        <p:txBody>
          <a:bodyPr wrap="square" rtlCol="0">
            <a:spAutoFit/>
          </a:bodyPr>
          <a:lstStyle/>
          <a:p>
            <a:pPr>
              <a:lnSpc>
                <a:spcPct val="150000"/>
              </a:lnSpc>
            </a:pPr>
            <a:r>
              <a:rPr lang="en-US" sz="1600" b="1" dirty="0" smtClean="0">
                <a:latin typeface="Avenir Book"/>
                <a:cs typeface="Avenir Book"/>
              </a:rPr>
              <a:t>Name: </a:t>
            </a:r>
            <a:r>
              <a:rPr lang="en-US" sz="1600" dirty="0" err="1" smtClean="0">
                <a:latin typeface="Avenir Book"/>
                <a:cs typeface="Avenir Book"/>
              </a:rPr>
              <a:t>Desiderio</a:t>
            </a:r>
            <a:r>
              <a:rPr lang="en-US" sz="1600" dirty="0" smtClean="0">
                <a:latin typeface="Avenir Book"/>
                <a:cs typeface="Avenir Book"/>
              </a:rPr>
              <a:t> Alberto </a:t>
            </a:r>
            <a:r>
              <a:rPr lang="en-US" sz="1600" dirty="0" err="1" smtClean="0">
                <a:latin typeface="Avenir Book"/>
                <a:cs typeface="Avenir Book"/>
              </a:rPr>
              <a:t>Arnaz</a:t>
            </a:r>
            <a:r>
              <a:rPr lang="en-US" sz="1600" dirty="0" smtClean="0">
                <a:latin typeface="Avenir Book"/>
                <a:cs typeface="Avenir Book"/>
              </a:rPr>
              <a:t> y de </a:t>
            </a:r>
            <a:r>
              <a:rPr lang="en-US" sz="1600" dirty="0" err="1" smtClean="0">
                <a:latin typeface="Avenir Book"/>
                <a:cs typeface="Avenir Book"/>
              </a:rPr>
              <a:t>Acha</a:t>
            </a:r>
            <a:r>
              <a:rPr lang="en-US" sz="1600" dirty="0" smtClean="0">
                <a:latin typeface="Avenir Book"/>
                <a:cs typeface="Avenir Book"/>
              </a:rPr>
              <a:t> III </a:t>
            </a:r>
          </a:p>
          <a:p>
            <a:pPr>
              <a:lnSpc>
                <a:spcPct val="150000"/>
              </a:lnSpc>
            </a:pPr>
            <a:r>
              <a:rPr lang="en-US" sz="1600" b="1" dirty="0" smtClean="0">
                <a:latin typeface="Avenir Book"/>
                <a:cs typeface="Avenir Book"/>
              </a:rPr>
              <a:t>Country: </a:t>
            </a:r>
            <a:r>
              <a:rPr lang="en-US" sz="1600" dirty="0" smtClean="0">
                <a:latin typeface="Avenir Book"/>
                <a:cs typeface="Avenir Book"/>
              </a:rPr>
              <a:t>Cuba</a:t>
            </a:r>
          </a:p>
          <a:p>
            <a:pPr>
              <a:lnSpc>
                <a:spcPct val="150000"/>
              </a:lnSpc>
            </a:pPr>
            <a:r>
              <a:rPr lang="en-US" sz="1600" b="1" dirty="0" smtClean="0">
                <a:latin typeface="Avenir Book"/>
                <a:cs typeface="Avenir Book"/>
              </a:rPr>
              <a:t>Date of Birth: </a:t>
            </a:r>
            <a:r>
              <a:rPr lang="en-US" sz="1600" dirty="0" smtClean="0">
                <a:latin typeface="Avenir Book"/>
                <a:cs typeface="Avenir Book"/>
              </a:rPr>
              <a:t>March</a:t>
            </a:r>
            <a:r>
              <a:rPr lang="en-US" sz="1600" b="1" dirty="0" smtClean="0">
                <a:latin typeface="Avenir Book"/>
                <a:cs typeface="Avenir Book"/>
              </a:rPr>
              <a:t> </a:t>
            </a:r>
            <a:r>
              <a:rPr lang="en-US" sz="1600" dirty="0" smtClean="0">
                <a:latin typeface="Avenir Book"/>
                <a:cs typeface="Avenir Book"/>
              </a:rPr>
              <a:t>2, 1917</a:t>
            </a:r>
          </a:p>
          <a:p>
            <a:pPr>
              <a:lnSpc>
                <a:spcPct val="150000"/>
              </a:lnSpc>
            </a:pPr>
            <a:r>
              <a:rPr lang="en-US" sz="1600" b="1" dirty="0" smtClean="0">
                <a:latin typeface="Avenir Book"/>
                <a:cs typeface="Avenir Book"/>
              </a:rPr>
              <a:t>What does he do?: </a:t>
            </a:r>
            <a:r>
              <a:rPr lang="en-US" sz="1600" dirty="0" smtClean="0">
                <a:latin typeface="Avenir Book"/>
                <a:cs typeface="Avenir Book"/>
              </a:rPr>
              <a:t>He </a:t>
            </a:r>
            <a:r>
              <a:rPr lang="en-US" sz="1600" dirty="0" smtClean="0">
                <a:latin typeface="Avenir Book"/>
                <a:cs typeface="Avenir Book"/>
              </a:rPr>
              <a:t>is</a:t>
            </a:r>
            <a:r>
              <a:rPr lang="en-US" sz="1600" dirty="0" smtClean="0">
                <a:latin typeface="Avenir Book"/>
                <a:cs typeface="Avenir Book"/>
              </a:rPr>
              <a:t> </a:t>
            </a:r>
            <a:r>
              <a:rPr lang="en-US" sz="1600" dirty="0" smtClean="0">
                <a:latin typeface="Avenir Book"/>
                <a:cs typeface="Avenir Book"/>
              </a:rPr>
              <a:t>an actor and musician</a:t>
            </a:r>
            <a:endParaRPr lang="en-US" sz="1600" dirty="0">
              <a:latin typeface="Avenir Book"/>
              <a:cs typeface="Avenir Book"/>
            </a:endParaRPr>
          </a:p>
        </p:txBody>
      </p:sp>
      <p:pic>
        <p:nvPicPr>
          <p:cNvPr id="9" name="Picture 8" descr="Cuba Spanis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57" y="3112503"/>
            <a:ext cx="1623546" cy="1080674"/>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1" y="9587070"/>
            <a:ext cx="6717827"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s-ES_tradnl" sz="1000" dirty="0" smtClean="0">
                <a:latin typeface="Arial Narrow"/>
                <a:cs typeface="Arial Narrow"/>
                <a:hlinkClick r:id="rId4"/>
              </a:rPr>
              <a:t>https://www.spoots.com/papas-mas-importantes-de-la-historia</a:t>
            </a:r>
            <a:r>
              <a:rPr lang="es-ES_tradnl" sz="1000" dirty="0" smtClean="0">
                <a:latin typeface="Arial Narrow"/>
                <a:cs typeface="Arial Narrow"/>
              </a:rPr>
              <a:t> and </a:t>
            </a:r>
            <a:r>
              <a:rPr lang="es-ES_tradnl" sz="1000" dirty="0" smtClean="0">
                <a:latin typeface="Arial Narrow"/>
                <a:cs typeface="Arial Narrow"/>
                <a:hlinkClick r:id="rId5"/>
              </a:rPr>
              <a:t>https://youtu.be/3p8gfIcQ7sk</a:t>
            </a:r>
            <a:r>
              <a:rPr lang="es-ES_tradnl" sz="1000" dirty="0" smtClean="0">
                <a:latin typeface="Arial Narrow"/>
                <a:cs typeface="Arial Narrow"/>
              </a:rPr>
              <a:t>. </a:t>
            </a:r>
            <a:r>
              <a:rPr lang="cs-CZ" sz="1000" dirty="0" err="1" smtClean="0">
                <a:latin typeface="Arial Narrow"/>
                <a:cs typeface="Arial Narrow"/>
              </a:rPr>
              <a:t>Photo</a:t>
            </a:r>
            <a:r>
              <a:rPr lang="cs-CZ" sz="1000" dirty="0" smtClean="0">
                <a:latin typeface="Arial Narrow"/>
                <a:cs typeface="Arial Narrow"/>
              </a:rPr>
              <a:t>: </a:t>
            </a:r>
            <a:r>
              <a:rPr lang="es-ES_tradnl" sz="1000" dirty="0" smtClean="0">
                <a:latin typeface="Arial Narrow"/>
                <a:cs typeface="Arial Narrow"/>
              </a:rPr>
              <a:t> </a:t>
            </a:r>
            <a:r>
              <a:rPr lang="es-ES_tradnl" sz="1000" dirty="0" smtClean="0">
                <a:latin typeface="Arial Narrow"/>
                <a:cs typeface="Arial Narrow"/>
                <a:hlinkClick r:id="rId6"/>
              </a:rPr>
              <a:t>Wikipedia</a:t>
            </a:r>
            <a:endParaRPr lang="en-US" sz="1000" dirty="0">
              <a:latin typeface="Arial Narrow"/>
              <a:cs typeface="Arial Narrow"/>
            </a:endParaRPr>
          </a:p>
        </p:txBody>
      </p:sp>
      <p:pic>
        <p:nvPicPr>
          <p:cNvPr id="11" name="Picture 10" descr="New-Speaking-Latino-Logo-650px.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611450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fr-FR" sz="3200" dirty="0" smtClean="0">
                <a:solidFill>
                  <a:srgbClr val="E46C0A"/>
                </a:solidFill>
                <a:latin typeface="Yanone Kaffeesatz Bold"/>
                <a:cs typeface="Yanone Kaffeesatz Bold"/>
              </a:rPr>
              <a:t>ELLEN OCHOA</a:t>
            </a:r>
            <a:endParaRPr lang="en-US" sz="3200" dirty="0">
              <a:solidFill>
                <a:srgbClr val="E46C0A"/>
              </a:solidFill>
              <a:latin typeface="Yanone Kaffeesatz Bold"/>
              <a:cs typeface="Yanone Kaffeesatz Bold"/>
            </a:endParaRPr>
          </a:p>
        </p:txBody>
      </p:sp>
      <p:sp>
        <p:nvSpPr>
          <p:cNvPr id="6" name="TextBox 5"/>
          <p:cNvSpPr txBox="1"/>
          <p:nvPr/>
        </p:nvSpPr>
        <p:spPr>
          <a:xfrm>
            <a:off x="724216" y="4353303"/>
            <a:ext cx="6323974" cy="3808735"/>
          </a:xfrm>
          <a:prstGeom prst="rect">
            <a:avLst/>
          </a:prstGeom>
          <a:noFill/>
        </p:spPr>
        <p:txBody>
          <a:bodyPr wrap="square" rtlCol="0">
            <a:spAutoFit/>
          </a:bodyPr>
          <a:lstStyle/>
          <a:p>
            <a:pPr>
              <a:lnSpc>
                <a:spcPct val="150000"/>
              </a:lnSpc>
            </a:pPr>
            <a:r>
              <a:rPr lang="en-US" dirty="0">
                <a:latin typeface="Avenir Book"/>
                <a:cs typeface="Avenir Book"/>
              </a:rPr>
              <a:t>NASA chose her in January 1990, and she become an astronaut the very next year. She studied optical systems to process information and was the co-inventor of three patents for optical systems. She made her first trip on the space shuttle Discovery in 1993. She made a total of four space flights, and she is currently the director of the Lyndon B. Johnson Space Center.</a:t>
            </a:r>
          </a:p>
          <a:p>
            <a:pPr>
              <a:lnSpc>
                <a:spcPct val="150000"/>
              </a:lnSpc>
            </a:pPr>
            <a:endParaRPr lang="es-ES_tradnl" dirty="0" smtClean="0">
              <a:latin typeface="Avenir Book"/>
              <a:cs typeface="Avenir Book"/>
            </a:endParaRPr>
          </a:p>
          <a:p>
            <a:pPr algn="ctr">
              <a:lnSpc>
                <a:spcPct val="150000"/>
              </a:lnSpc>
            </a:pPr>
            <a:r>
              <a:rPr lang="en-US" b="1" i="1" dirty="0">
                <a:solidFill>
                  <a:srgbClr val="E46C0A"/>
                </a:solidFill>
                <a:latin typeface="Avenir Black"/>
                <a:cs typeface="Avenir Black"/>
              </a:rPr>
              <a:t>She is the first Latina in the world to travel to space.</a:t>
            </a:r>
            <a:endParaRPr lang="en-US" dirty="0">
              <a:latin typeface="Avenir Book"/>
              <a:cs typeface="Avenir Book"/>
            </a:endParaRPr>
          </a:p>
        </p:txBody>
      </p:sp>
      <p:sp>
        <p:nvSpPr>
          <p:cNvPr id="7" name="Oval 6"/>
          <p:cNvSpPr/>
          <p:nvPr/>
        </p:nvSpPr>
        <p:spPr>
          <a:xfrm>
            <a:off x="680841" y="602260"/>
            <a:ext cx="3050579" cy="3050579"/>
          </a:xfrm>
          <a:prstGeom prst="ellipse">
            <a:avLst/>
          </a:prstGeom>
          <a:blipFill rotWithShape="1">
            <a:blip r:embed="rId2"/>
            <a:srcRect/>
            <a:stretch>
              <a:fillRect l="-7331" t="-19742" r="-16259" b="-3474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195107"/>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fr-FR" sz="1600" dirty="0" smtClean="0">
                <a:latin typeface="Avenir Book"/>
                <a:cs typeface="Avenir Book"/>
              </a:rPr>
              <a:t>Ellen Ochoa</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United States</a:t>
            </a:r>
            <a:r>
              <a:rPr lang="es-ES_tradnl" sz="1600" dirty="0" smtClean="0">
                <a:latin typeface="Avenir Book"/>
                <a:cs typeface="Avenir Book"/>
              </a:rPr>
              <a:t> </a:t>
            </a:r>
            <a:br>
              <a:rPr lang="es-ES_tradnl" sz="1600" dirty="0" smtClean="0">
                <a:latin typeface="Avenir Book"/>
                <a:cs typeface="Avenir Book"/>
              </a:rPr>
            </a:br>
            <a:r>
              <a:rPr lang="es-ES_tradnl" sz="1600" dirty="0" smtClean="0">
                <a:latin typeface="Avenir Book"/>
                <a:cs typeface="Avenir Book"/>
              </a:rPr>
              <a:t>(</a:t>
            </a:r>
            <a:r>
              <a:rPr lang="es-ES_tradnl" sz="1600" dirty="0" err="1" smtClean="0">
                <a:latin typeface="Avenir Book"/>
                <a:cs typeface="Avenir Book"/>
              </a:rPr>
              <a:t>Mexican</a:t>
            </a:r>
            <a:r>
              <a:rPr lang="es-ES_tradnl" sz="1600" dirty="0" smtClean="0">
                <a:latin typeface="Avenir Book"/>
                <a:cs typeface="Avenir Book"/>
              </a:rPr>
              <a:t> </a:t>
            </a:r>
            <a:r>
              <a:rPr lang="fr-FR" sz="1600" dirty="0" err="1" smtClean="0">
                <a:latin typeface="Avenir Book"/>
                <a:cs typeface="Avenir Book"/>
              </a:rPr>
              <a:t>Descent</a:t>
            </a:r>
            <a:r>
              <a:rPr lang="es-ES_tradnl" sz="1600" dirty="0" smtClean="0">
                <a:latin typeface="Avenir Book"/>
                <a:cs typeface="Avenir Book"/>
              </a:rPr>
              <a:t>)</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May</a:t>
            </a:r>
            <a:r>
              <a:rPr lang="es-ES_tradnl" sz="1600" dirty="0" smtClean="0">
                <a:latin typeface="Avenir Book"/>
                <a:cs typeface="Avenir Book"/>
              </a:rPr>
              <a:t> 10, 1958</a:t>
            </a:r>
          </a:p>
          <a:p>
            <a:pPr>
              <a:lnSpc>
                <a:spcPct val="150000"/>
              </a:lnSpc>
            </a:pPr>
            <a:r>
              <a:rPr lang="en-US" sz="1600" b="1" dirty="0" smtClean="0">
                <a:latin typeface="Avenir Book"/>
                <a:cs typeface="Avenir Book"/>
              </a:rPr>
              <a:t>What does she do?:</a:t>
            </a:r>
            <a:r>
              <a:rPr lang="es-ES_tradnl" sz="1600" b="1" dirty="0" smtClean="0">
                <a:latin typeface="Avenir Book"/>
                <a:cs typeface="Avenir Book"/>
              </a:rPr>
              <a:t> </a:t>
            </a:r>
            <a:r>
              <a:rPr lang="es-ES_tradnl" sz="1600" dirty="0" err="1" smtClean="0">
                <a:latin typeface="Avenir Book"/>
                <a:cs typeface="Avenir Book"/>
              </a:rPr>
              <a:t>She</a:t>
            </a:r>
            <a:r>
              <a:rPr lang="es-ES_tradnl" sz="1600" dirty="0" smtClean="0">
                <a:latin typeface="Avenir Book"/>
                <a:cs typeface="Avenir Book"/>
              </a:rPr>
              <a:t> </a:t>
            </a:r>
            <a:r>
              <a:rPr lang="es-ES_tradnl" sz="1600" dirty="0" err="1" smtClean="0">
                <a:latin typeface="Avenir Book"/>
                <a:cs typeface="Avenir Book"/>
              </a:rPr>
              <a:t>is</a:t>
            </a:r>
            <a:r>
              <a:rPr lang="es-ES_tradnl" sz="1600" dirty="0" smtClean="0">
                <a:latin typeface="Avenir Book"/>
                <a:cs typeface="Avenir Book"/>
              </a:rPr>
              <a:t> </a:t>
            </a:r>
            <a:r>
              <a:rPr lang="es-ES_tradnl" sz="1600" dirty="0" err="1" smtClean="0">
                <a:latin typeface="Avenir Book"/>
                <a:cs typeface="Avenir Book"/>
              </a:rPr>
              <a:t>an</a:t>
            </a:r>
            <a:r>
              <a:rPr lang="es-ES_tradnl" sz="1600" dirty="0" smtClean="0">
                <a:latin typeface="Avenir Book"/>
                <a:cs typeface="Avenir Book"/>
              </a:rPr>
              <a:t> </a:t>
            </a:r>
            <a:r>
              <a:rPr lang="es-ES_tradnl" sz="1600" dirty="0" err="1" smtClean="0">
                <a:latin typeface="Avenir Book"/>
                <a:cs typeface="Avenir Book"/>
              </a:rPr>
              <a:t>astronaut</a:t>
            </a:r>
            <a:endParaRPr lang="en-US"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57" y="3112501"/>
            <a:ext cx="1623546" cy="1080672"/>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1" y="9587070"/>
            <a:ext cx="6717827"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pl-PL" sz="1000" dirty="0" err="1" smtClean="0">
                <a:latin typeface="Arial Narrow"/>
                <a:cs typeface="Arial Narrow"/>
              </a:rPr>
              <a:t>https</a:t>
            </a:r>
            <a:r>
              <a:rPr lang="pl-PL" sz="1000" dirty="0" smtClean="0">
                <a:latin typeface="Arial Narrow"/>
                <a:cs typeface="Arial Narrow"/>
              </a:rPr>
              <a:t>://</a:t>
            </a:r>
            <a:r>
              <a:rPr lang="pl-PL" sz="1000" dirty="0" err="1" smtClean="0">
                <a:latin typeface="Arial Narrow"/>
                <a:cs typeface="Arial Narrow"/>
              </a:rPr>
              <a:t>es.wikipedia.org</a:t>
            </a:r>
            <a:r>
              <a:rPr lang="pl-PL" sz="1000" dirty="0" smtClean="0">
                <a:latin typeface="Arial Narrow"/>
                <a:cs typeface="Arial Narrow"/>
              </a:rPr>
              <a:t>/</a:t>
            </a:r>
            <a:r>
              <a:rPr lang="pl-PL" sz="1000" dirty="0" err="1" smtClean="0">
                <a:latin typeface="Arial Narrow"/>
                <a:cs typeface="Arial Narrow"/>
              </a:rPr>
              <a:t>wiki</a:t>
            </a:r>
            <a:r>
              <a:rPr lang="pl-PL" sz="1000" dirty="0" smtClean="0">
                <a:latin typeface="Arial Narrow"/>
                <a:cs typeface="Arial Narrow"/>
              </a:rPr>
              <a:t>/</a:t>
            </a:r>
            <a:r>
              <a:rPr lang="pl-PL" sz="1000" dirty="0" err="1" smtClean="0">
                <a:latin typeface="Arial Narrow"/>
                <a:cs typeface="Arial Narrow"/>
              </a:rPr>
              <a:t>Ellen_Ochoa</a:t>
            </a:r>
            <a:endParaRPr lang="en-US" sz="1000" dirty="0">
              <a:latin typeface="Arial Narrow"/>
              <a:cs typeface="Arial Narrow"/>
            </a:endParaRPr>
          </a:p>
        </p:txBody>
      </p:sp>
      <p:pic>
        <p:nvPicPr>
          <p:cNvPr id="11" name="Picture 10" descr="New-Speaking-Latino-Logo-65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4003153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1077218"/>
          </a:xfrm>
          <a:prstGeom prst="rect">
            <a:avLst/>
          </a:prstGeom>
        </p:spPr>
        <p:txBody>
          <a:bodyPr wrap="square">
            <a:spAutoFit/>
          </a:bodyPr>
          <a:lstStyle/>
          <a:p>
            <a:r>
              <a:rPr lang="it-IT" sz="3200" dirty="0" smtClean="0">
                <a:solidFill>
                  <a:srgbClr val="E46C0A"/>
                </a:solidFill>
                <a:latin typeface="Yanone Kaffeesatz Bold"/>
                <a:cs typeface="Yanone Kaffeesatz Bold"/>
              </a:rPr>
              <a:t>ANTONIA COELLO DE NOVELLO</a:t>
            </a:r>
          </a:p>
        </p:txBody>
      </p:sp>
      <p:sp>
        <p:nvSpPr>
          <p:cNvPr id="6" name="TextBox 5"/>
          <p:cNvSpPr txBox="1"/>
          <p:nvPr/>
        </p:nvSpPr>
        <p:spPr>
          <a:xfrm>
            <a:off x="724216" y="4353303"/>
            <a:ext cx="6323974" cy="3808735"/>
          </a:xfrm>
          <a:prstGeom prst="rect">
            <a:avLst/>
          </a:prstGeom>
          <a:noFill/>
        </p:spPr>
        <p:txBody>
          <a:bodyPr wrap="square" rtlCol="0">
            <a:spAutoFit/>
          </a:bodyPr>
          <a:lstStyle/>
          <a:p>
            <a:pPr>
              <a:lnSpc>
                <a:spcPct val="150000"/>
              </a:lnSpc>
            </a:pPr>
            <a:r>
              <a:rPr lang="en-US" dirty="0">
                <a:latin typeface="Avenir Book"/>
                <a:cs typeface="Avenir Book"/>
              </a:rPr>
              <a:t>She began her public health career when she joined the United States Public Health Service Commissioned Corps, a unit of doctors and health professionals working in low-income areas, Indian reservations, and locations where there is a shortage of medical personnel. She now works on AIDS research and fights to raise awareness about AIDS.</a:t>
            </a:r>
          </a:p>
          <a:p>
            <a:pPr>
              <a:lnSpc>
                <a:spcPct val="150000"/>
              </a:lnSpc>
            </a:pPr>
            <a:endParaRPr lang="es-ES_tradnl" dirty="0" smtClean="0">
              <a:latin typeface="Avenir Book"/>
              <a:cs typeface="Avenir Book"/>
            </a:endParaRPr>
          </a:p>
          <a:p>
            <a:pPr algn="ctr">
              <a:lnSpc>
                <a:spcPct val="150000"/>
              </a:lnSpc>
            </a:pPr>
            <a:r>
              <a:rPr lang="en-US" b="1" i="1" dirty="0">
                <a:solidFill>
                  <a:srgbClr val="E46C0A"/>
                </a:solidFill>
                <a:latin typeface="Avenir Black"/>
                <a:cs typeface="Avenir Black"/>
              </a:rPr>
              <a:t>She is the first woman and first Hispanic to occupy the position of Surgeon General of the United States.</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a:stretch>
              <a:fillRect l="-10818" t="-1" r="-15321" b="-57672"/>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689172"/>
            <a:ext cx="3288827" cy="1918474"/>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it-IT" sz="1600" dirty="0" smtClean="0">
                <a:latin typeface="Avenir Book"/>
                <a:cs typeface="Avenir Book"/>
              </a:rPr>
              <a:t>Antonia </a:t>
            </a:r>
            <a:r>
              <a:rPr lang="it-IT" sz="1600" dirty="0" err="1" smtClean="0">
                <a:latin typeface="Avenir Book"/>
                <a:cs typeface="Avenir Book"/>
              </a:rPr>
              <a:t>Coello</a:t>
            </a:r>
            <a:r>
              <a:rPr lang="it-IT" sz="1600" dirty="0" smtClean="0">
                <a:latin typeface="Avenir Book"/>
                <a:cs typeface="Avenir Book"/>
              </a:rPr>
              <a:t> de Novello</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s-ES_tradnl" sz="1600" dirty="0" smtClean="0">
                <a:latin typeface="Avenir Book"/>
                <a:cs typeface="Avenir Book"/>
              </a:rPr>
              <a:t>Puerto Rico</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August</a:t>
            </a:r>
            <a:r>
              <a:rPr lang="es-ES_tradnl" sz="1600" dirty="0" smtClean="0">
                <a:latin typeface="Avenir Book"/>
                <a:cs typeface="Avenir Book"/>
              </a:rPr>
              <a:t> 23, 1944</a:t>
            </a:r>
          </a:p>
          <a:p>
            <a:pPr>
              <a:lnSpc>
                <a:spcPct val="150000"/>
              </a:lnSpc>
            </a:pPr>
            <a:r>
              <a:rPr lang="en-US" sz="1600" b="1" dirty="0" smtClean="0">
                <a:latin typeface="Avenir Book"/>
                <a:cs typeface="Avenir Book"/>
              </a:rPr>
              <a:t>What does she do?:</a:t>
            </a:r>
            <a:r>
              <a:rPr lang="es-ES_tradnl" sz="1600" b="1" dirty="0" smtClean="0">
                <a:latin typeface="Avenir Book"/>
                <a:cs typeface="Avenir Book"/>
              </a:rPr>
              <a:t> </a:t>
            </a:r>
            <a:r>
              <a:rPr lang="es-ES_tradnl" sz="1600" dirty="0" err="1" smtClean="0">
                <a:latin typeface="Avenir Book"/>
                <a:cs typeface="Avenir Book"/>
              </a:rPr>
              <a:t>She</a:t>
            </a:r>
            <a:r>
              <a:rPr lang="es-ES_tradnl" sz="1600" dirty="0" smtClean="0">
                <a:latin typeface="Avenir Book"/>
                <a:cs typeface="Avenir Book"/>
              </a:rPr>
              <a:t> </a:t>
            </a:r>
            <a:r>
              <a:rPr lang="es-ES_tradnl" sz="1600" dirty="0" err="1" smtClean="0">
                <a:latin typeface="Avenir Book"/>
                <a:cs typeface="Avenir Book"/>
              </a:rPr>
              <a:t>is</a:t>
            </a:r>
            <a:r>
              <a:rPr lang="es-ES_tradnl" sz="1600" dirty="0" smtClean="0">
                <a:latin typeface="Avenir Book"/>
                <a:cs typeface="Avenir Book"/>
              </a:rPr>
              <a:t> a doctor</a:t>
            </a:r>
            <a:endParaRPr lang="en-US" sz="1600" dirty="0">
              <a:latin typeface="Avenir Book"/>
              <a:cs typeface="Avenir Book"/>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358" y="3112501"/>
            <a:ext cx="1623544" cy="1080672"/>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1" y="9587070"/>
            <a:ext cx="6717827" cy="246221"/>
          </a:xfrm>
          <a:prstGeom prst="rect">
            <a:avLst/>
          </a:prstGeom>
          <a:noFill/>
        </p:spPr>
        <p:txBody>
          <a:bodyPr wrap="square" rtlCol="0">
            <a:spAutoFit/>
          </a:bodyPr>
          <a:lstStyle/>
          <a:p>
            <a:r>
              <a:rPr lang="fr-FR" sz="1000" dirty="0" smtClean="0">
                <a:latin typeface="Arial Narrow"/>
                <a:cs typeface="Arial Narrow"/>
              </a:rPr>
              <a:t>Source: </a:t>
            </a:r>
            <a:r>
              <a:rPr lang="es-ES_tradnl" sz="1000" dirty="0" smtClean="0">
                <a:latin typeface="Arial Narrow"/>
                <a:cs typeface="Arial Narrow"/>
              </a:rPr>
              <a:t> </a:t>
            </a:r>
            <a:r>
              <a:rPr lang="en-US" sz="1000" dirty="0" smtClean="0">
                <a:latin typeface="Arial Narrow"/>
                <a:cs typeface="Arial Narrow"/>
              </a:rPr>
              <a:t>http://</a:t>
            </a:r>
            <a:r>
              <a:rPr lang="en-US" sz="1000" dirty="0" err="1" smtClean="0">
                <a:latin typeface="Arial Narrow"/>
                <a:cs typeface="Arial Narrow"/>
              </a:rPr>
              <a:t>web.mit.edu</a:t>
            </a:r>
            <a:r>
              <a:rPr lang="en-US" sz="1000" dirty="0" smtClean="0">
                <a:latin typeface="Arial Narrow"/>
                <a:cs typeface="Arial Narrow"/>
              </a:rPr>
              <a:t>/21f.712/www/group4/</a:t>
            </a:r>
            <a:r>
              <a:rPr lang="en-US" sz="1000" dirty="0" err="1" smtClean="0">
                <a:latin typeface="Arial Narrow"/>
                <a:cs typeface="Arial Narrow"/>
              </a:rPr>
              <a:t>novello.html</a:t>
            </a:r>
            <a:endParaRPr lang="en-US" sz="1000" dirty="0">
              <a:latin typeface="Arial Narrow"/>
              <a:cs typeface="Arial Narrow"/>
            </a:endParaRP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27248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JOSEPH ACABA</a:t>
            </a:r>
          </a:p>
        </p:txBody>
      </p:sp>
      <p:sp>
        <p:nvSpPr>
          <p:cNvPr id="6" name="TextBox 5"/>
          <p:cNvSpPr txBox="1"/>
          <p:nvPr/>
        </p:nvSpPr>
        <p:spPr>
          <a:xfrm>
            <a:off x="724216" y="4353303"/>
            <a:ext cx="6323974" cy="3808735"/>
          </a:xfrm>
          <a:prstGeom prst="rect">
            <a:avLst/>
          </a:prstGeom>
          <a:noFill/>
        </p:spPr>
        <p:txBody>
          <a:bodyPr wrap="square" rtlCol="0">
            <a:spAutoFit/>
          </a:bodyPr>
          <a:lstStyle/>
          <a:p>
            <a:pPr>
              <a:lnSpc>
                <a:spcPct val="150000"/>
              </a:lnSpc>
            </a:pPr>
            <a:r>
              <a:rPr lang="en-US" dirty="0">
                <a:latin typeface="Avenir Book"/>
                <a:cs typeface="Avenir Book"/>
              </a:rPr>
              <a:t>He is the first Puerto Rican to be chosen as an astronaut. He serves as a flight engineer aboard the International Space Station. In 2012, </a:t>
            </a:r>
            <a:r>
              <a:rPr lang="en-US" dirty="0" err="1">
                <a:latin typeface="Avenir Book"/>
                <a:cs typeface="Avenir Book"/>
              </a:rPr>
              <a:t>Acaba</a:t>
            </a:r>
            <a:r>
              <a:rPr lang="en-US" dirty="0">
                <a:latin typeface="Avenir Book"/>
                <a:cs typeface="Avenir Book"/>
              </a:rPr>
              <a:t> made his second trip into space where he become the first Hispanic who spent the most time outside of Earth. </a:t>
            </a:r>
            <a:endParaRPr lang="en-US" dirty="0" smtClean="0">
              <a:latin typeface="Avenir Book"/>
              <a:cs typeface="Avenir Book"/>
            </a:endParaRPr>
          </a:p>
          <a:p>
            <a:pPr>
              <a:lnSpc>
                <a:spcPct val="150000"/>
              </a:lnSpc>
            </a:pPr>
            <a:endParaRPr lang="es-ES_tradnl" dirty="0" smtClean="0">
              <a:latin typeface="Avenir Book"/>
              <a:cs typeface="Avenir Book"/>
            </a:endParaRPr>
          </a:p>
          <a:p>
            <a:pPr algn="ctr">
              <a:lnSpc>
                <a:spcPct val="150000"/>
              </a:lnSpc>
            </a:pPr>
            <a:r>
              <a:rPr lang="en-US" b="1" i="1" dirty="0">
                <a:solidFill>
                  <a:srgbClr val="E46C0A"/>
                </a:solidFill>
                <a:latin typeface="Avenir Black"/>
                <a:cs typeface="Avenir Black"/>
              </a:rPr>
              <a:t>He was a former middle and high school science and math teacher, and he promotes the study of science and mathematics among young people.</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7331" t="-19743" r="-20961" b="-40728"/>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3026470"/>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smtClean="0">
                <a:latin typeface="Avenir Book"/>
                <a:cs typeface="Avenir Book"/>
              </a:rPr>
              <a:t>Joseph Michael "</a:t>
            </a:r>
            <a:r>
              <a:rPr lang="es-ES_tradnl" sz="1600" dirty="0" err="1" smtClean="0">
                <a:latin typeface="Avenir Book"/>
                <a:cs typeface="Avenir Book"/>
              </a:rPr>
              <a:t>Joe</a:t>
            </a:r>
            <a:r>
              <a:rPr lang="es-ES_tradnl" sz="1600" dirty="0" smtClean="0">
                <a:latin typeface="Avenir Book"/>
                <a:cs typeface="Avenir Book"/>
              </a:rPr>
              <a:t>" Acaba</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United States</a:t>
            </a:r>
            <a:r>
              <a:rPr lang="pt-BR" sz="1600" dirty="0" smtClean="0">
                <a:latin typeface="Avenir Book"/>
                <a:cs typeface="Avenir Book"/>
              </a:rPr>
              <a:t> (Puerto </a:t>
            </a:r>
            <a:r>
              <a:rPr lang="pt-BR" sz="1600" dirty="0" err="1" smtClean="0">
                <a:latin typeface="Avenir Book"/>
                <a:cs typeface="Avenir Book"/>
              </a:rPr>
              <a:t>Rican</a:t>
            </a:r>
            <a:r>
              <a:rPr lang="pt-BR" sz="1600" dirty="0" smtClean="0">
                <a:latin typeface="Avenir Book"/>
                <a:cs typeface="Avenir Book"/>
              </a:rPr>
              <a:t> </a:t>
            </a:r>
            <a:r>
              <a:rPr lang="fr-FR" sz="1600" dirty="0" err="1" smtClean="0">
                <a:latin typeface="Avenir Book"/>
                <a:cs typeface="Avenir Book"/>
              </a:rPr>
              <a:t>descent</a:t>
            </a:r>
            <a:r>
              <a:rPr lang="fr-FR" sz="1600" dirty="0" smtClean="0">
                <a:latin typeface="Avenir Book"/>
                <a:cs typeface="Avenir Book"/>
              </a:rPr>
              <a:t> </a:t>
            </a:r>
            <a:r>
              <a:rPr lang="pt-BR" sz="1600" dirty="0" smtClean="0">
                <a:latin typeface="Avenir Book"/>
                <a:cs typeface="Avenir Book"/>
              </a:rPr>
              <a:t>)</a:t>
            </a:r>
            <a:endParaRPr lang="pt-BR"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smtClean="0">
                <a:latin typeface="Avenir Book"/>
                <a:cs typeface="Avenir Book"/>
              </a:rPr>
              <a:t>17 de mayo de 1967</a:t>
            </a: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s-ES_tradnl" sz="1600" dirty="0" smtClean="0">
                <a:latin typeface="Avenir Book"/>
                <a:cs typeface="Avenir Book"/>
              </a:rPr>
              <a:t>He </a:t>
            </a:r>
            <a:r>
              <a:rPr lang="es-ES_tradnl" sz="1600" dirty="0" err="1" smtClean="0">
                <a:latin typeface="Avenir Book"/>
                <a:cs typeface="Avenir Book"/>
              </a:rPr>
              <a:t>is</a:t>
            </a:r>
            <a:r>
              <a:rPr lang="es-ES_tradnl" sz="1600" dirty="0" smtClean="0">
                <a:latin typeface="Avenir Book"/>
                <a:cs typeface="Avenir Book"/>
              </a:rPr>
              <a:t> </a:t>
            </a:r>
            <a:r>
              <a:rPr lang="es-ES_tradnl" sz="1600" dirty="0" err="1" smtClean="0">
                <a:latin typeface="Avenir Book"/>
                <a:cs typeface="Avenir Book"/>
              </a:rPr>
              <a:t>an</a:t>
            </a:r>
            <a:r>
              <a:rPr lang="es-ES_tradnl" sz="1600" dirty="0" smtClean="0">
                <a:latin typeface="Avenir Book"/>
                <a:cs typeface="Avenir Book"/>
              </a:rPr>
              <a:t> </a:t>
            </a:r>
            <a:r>
              <a:rPr lang="es-ES_tradnl" sz="1600" dirty="0" err="1" smtClean="0">
                <a:latin typeface="Avenir Book"/>
                <a:cs typeface="Avenir Book"/>
              </a:rPr>
              <a:t>astronaut</a:t>
            </a:r>
            <a:endParaRPr lang="en-US"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58" y="3112501"/>
            <a:ext cx="1623544" cy="1080672"/>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400110"/>
          </a:xfrm>
          <a:prstGeom prst="rect">
            <a:avLst/>
          </a:prstGeom>
          <a:noFill/>
        </p:spPr>
        <p:txBody>
          <a:bodyPr wrap="square" rtlCol="0">
            <a:spAutoFit/>
          </a:bodyPr>
          <a:lstStyle/>
          <a:p>
            <a:r>
              <a:rPr lang="fr-FR" sz="1000" dirty="0" smtClean="0">
                <a:latin typeface="Arial Narrow"/>
                <a:cs typeface="Arial Narrow"/>
              </a:rPr>
              <a:t>Source: </a:t>
            </a:r>
            <a:r>
              <a:rPr lang="en-US" sz="1000" dirty="0" smtClean="0">
                <a:latin typeface="Arial Narrow"/>
                <a:cs typeface="Arial Narrow"/>
              </a:rPr>
              <a:t> </a:t>
            </a:r>
            <a:r>
              <a:rPr lang="es-ES_tradnl" sz="1000" dirty="0" smtClean="0">
                <a:latin typeface="Arial Narrow"/>
                <a:cs typeface="Arial Narrow"/>
                <a:hlinkClick r:id="rId4"/>
              </a:rPr>
              <a:t>http://www.univision.com/noticias/educacion/astronauta-joe-acaba-sera-el-hispano-que-mas-tiempo-pase-en-el-espacio</a:t>
            </a:r>
            <a:r>
              <a:rPr lang="es-ES_tradnl" sz="1000" dirty="0" smtClean="0">
                <a:latin typeface="Arial Narrow"/>
                <a:cs typeface="Arial Narrow"/>
              </a:rPr>
              <a:t> and </a:t>
            </a:r>
            <a:r>
              <a:rPr lang="nl-NL" sz="1000" dirty="0" err="1" smtClean="0">
                <a:latin typeface="Arial Narrow"/>
                <a:cs typeface="Arial Narrow"/>
              </a:rPr>
              <a:t>https</a:t>
            </a:r>
            <a:r>
              <a:rPr lang="nl-NL" sz="1000" dirty="0" smtClean="0">
                <a:latin typeface="Arial Narrow"/>
                <a:cs typeface="Arial Narrow"/>
              </a:rPr>
              <a:t>://</a:t>
            </a:r>
            <a:r>
              <a:rPr lang="nl-NL" sz="1000" dirty="0" err="1" smtClean="0">
                <a:latin typeface="Arial Narrow"/>
                <a:cs typeface="Arial Narrow"/>
              </a:rPr>
              <a:t>es.wikipedia.org</a:t>
            </a:r>
            <a:r>
              <a:rPr lang="nl-NL" sz="1000" dirty="0" smtClean="0">
                <a:latin typeface="Arial Narrow"/>
                <a:cs typeface="Arial Narrow"/>
              </a:rPr>
              <a:t>/</a:t>
            </a:r>
            <a:r>
              <a:rPr lang="nl-NL" sz="1000" dirty="0" err="1" smtClean="0">
                <a:latin typeface="Arial Narrow"/>
                <a:cs typeface="Arial Narrow"/>
              </a:rPr>
              <a:t>wiki</a:t>
            </a:r>
            <a:r>
              <a:rPr lang="nl-NL" sz="1000" dirty="0" smtClean="0">
                <a:latin typeface="Arial Narrow"/>
                <a:cs typeface="Arial Narrow"/>
              </a:rPr>
              <a:t>/</a:t>
            </a:r>
            <a:r>
              <a:rPr lang="nl-NL" sz="1000" dirty="0" err="1" smtClean="0">
                <a:latin typeface="Arial Narrow"/>
                <a:cs typeface="Arial Narrow"/>
              </a:rPr>
              <a:t>Joseph_Acaba</a:t>
            </a:r>
            <a:endParaRPr lang="en-US" sz="1000" dirty="0">
              <a:latin typeface="Arial Narrow"/>
              <a:cs typeface="Arial Narrow"/>
            </a:endParaRP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413292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CELIA CRUZ</a:t>
            </a:r>
          </a:p>
        </p:txBody>
      </p:sp>
      <p:sp>
        <p:nvSpPr>
          <p:cNvPr id="6" name="TextBox 5"/>
          <p:cNvSpPr txBox="1"/>
          <p:nvPr/>
        </p:nvSpPr>
        <p:spPr>
          <a:xfrm>
            <a:off x="724216" y="4353303"/>
            <a:ext cx="6323974" cy="4639732"/>
          </a:xfrm>
          <a:prstGeom prst="rect">
            <a:avLst/>
          </a:prstGeom>
          <a:noFill/>
        </p:spPr>
        <p:txBody>
          <a:bodyPr wrap="square" rtlCol="0">
            <a:spAutoFit/>
          </a:bodyPr>
          <a:lstStyle/>
          <a:p>
            <a:pPr>
              <a:lnSpc>
                <a:spcPct val="150000"/>
              </a:lnSpc>
            </a:pPr>
            <a:r>
              <a:rPr lang="en-US" dirty="0">
                <a:latin typeface="Avenir Book"/>
                <a:cs typeface="Avenir Book"/>
              </a:rPr>
              <a:t>She is known as “The Queen of Salsa.” She started her career in Cuba when she won a talent contest. She taught literature classes, worked at a Cuban radio station, and sang at the Tropicana Nightclub. Throughout her career, Celia made many tropical rhythms famous, but the genre that made her famous was salsa. She popularized the expression “</a:t>
            </a:r>
            <a:r>
              <a:rPr lang="en-US" dirty="0" err="1">
                <a:latin typeface="Avenir Book"/>
                <a:cs typeface="Avenir Book"/>
              </a:rPr>
              <a:t>Azúcar</a:t>
            </a:r>
            <a:r>
              <a:rPr lang="en-US" dirty="0">
                <a:latin typeface="Avenir Book"/>
                <a:cs typeface="Avenir Book"/>
              </a:rPr>
              <a:t>!” which is her legendary catchphrase.</a:t>
            </a:r>
          </a:p>
          <a:p>
            <a:pPr>
              <a:lnSpc>
                <a:spcPct val="150000"/>
              </a:lnSpc>
            </a:pPr>
            <a:endParaRPr lang="en-US" b="1" i="1" dirty="0">
              <a:solidFill>
                <a:srgbClr val="E46C0A"/>
              </a:solidFill>
              <a:latin typeface="Avenir Book"/>
              <a:cs typeface="Avenir Book"/>
            </a:endParaRPr>
          </a:p>
          <a:p>
            <a:pPr algn="ctr">
              <a:lnSpc>
                <a:spcPct val="150000"/>
              </a:lnSpc>
            </a:pPr>
            <a:r>
              <a:rPr lang="en-US" b="1" i="1" dirty="0">
                <a:solidFill>
                  <a:srgbClr val="E46C0A"/>
                </a:solidFill>
                <a:latin typeface="Avenir Black"/>
                <a:cs typeface="Avenir Black"/>
              </a:rPr>
              <a:t>She was one of the most influential female figures in the history of Latin music. After the Cuban revolution, she became a symbol of artistic freedom for Cubans in exile.</a:t>
            </a:r>
            <a:endParaRPr lang="es-ES_tradnl"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l="-66696" t="-7108" r="-77086" b="-30156"/>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smtClean="0">
                <a:latin typeface="Avenir Book"/>
                <a:cs typeface="Avenir Book"/>
              </a:rPr>
              <a:t>Úrsula Hilaria Celia Caridad Cruz Alfonso</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s-ES_tradnl" sz="1600" dirty="0" smtClean="0">
                <a:latin typeface="Avenir Book"/>
                <a:cs typeface="Avenir Book"/>
              </a:rPr>
              <a:t>Cuba</a:t>
            </a: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October</a:t>
            </a:r>
            <a:r>
              <a:rPr lang="es-ES_tradnl" sz="1600" dirty="0" smtClean="0">
                <a:latin typeface="Avenir Book"/>
                <a:cs typeface="Avenir Book"/>
              </a:rPr>
              <a:t> 21, 1925</a:t>
            </a:r>
          </a:p>
          <a:p>
            <a:pPr>
              <a:lnSpc>
                <a:spcPct val="150000"/>
              </a:lnSpc>
            </a:pPr>
            <a:r>
              <a:rPr lang="en-US" sz="1600" b="1" dirty="0" smtClean="0">
                <a:latin typeface="Avenir Book"/>
                <a:cs typeface="Avenir Book"/>
              </a:rPr>
              <a:t>What does she do?:</a:t>
            </a:r>
            <a:r>
              <a:rPr lang="es-ES_tradnl" sz="1600" b="1" dirty="0" smtClean="0">
                <a:latin typeface="Avenir Book"/>
                <a:cs typeface="Avenir Book"/>
              </a:rPr>
              <a:t> </a:t>
            </a:r>
            <a:r>
              <a:rPr lang="es-ES_tradnl" sz="1600" dirty="0" err="1" smtClean="0">
                <a:latin typeface="Avenir Book"/>
                <a:cs typeface="Avenir Book"/>
              </a:rPr>
              <a:t>She</a:t>
            </a:r>
            <a:r>
              <a:rPr lang="es-ES_tradnl" sz="1600" dirty="0" smtClean="0">
                <a:latin typeface="Avenir Book"/>
                <a:cs typeface="Avenir Book"/>
              </a:rPr>
              <a:t> </a:t>
            </a:r>
            <a:r>
              <a:rPr lang="es-ES_tradnl" sz="1600" dirty="0" err="1" smtClean="0">
                <a:latin typeface="Avenir Book"/>
                <a:cs typeface="Avenir Book"/>
              </a:rPr>
              <a:t>is</a:t>
            </a:r>
            <a:r>
              <a:rPr lang="es-ES_tradnl" sz="1600" dirty="0" smtClean="0">
                <a:latin typeface="Avenir Book"/>
                <a:cs typeface="Avenir Book"/>
              </a:rPr>
              <a:t> a </a:t>
            </a:r>
            <a:r>
              <a:rPr lang="es-ES_tradnl" sz="1600" dirty="0" err="1" smtClean="0">
                <a:latin typeface="Avenir Book"/>
                <a:cs typeface="Avenir Book"/>
              </a:rPr>
              <a:t>singer</a:t>
            </a:r>
            <a:endParaRPr lang="en-US" sz="1600" dirty="0">
              <a:latin typeface="Avenir Book"/>
              <a:cs typeface="Avenir Book"/>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4358" y="3112505"/>
            <a:ext cx="1623544" cy="1080671"/>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66"/>
            <a:ext cx="6858000" cy="400110"/>
          </a:xfrm>
          <a:prstGeom prst="rect">
            <a:avLst/>
          </a:prstGeom>
          <a:noFill/>
        </p:spPr>
        <p:txBody>
          <a:bodyPr wrap="square" rtlCol="0">
            <a:spAutoFit/>
          </a:bodyPr>
          <a:lstStyle/>
          <a:p>
            <a:r>
              <a:rPr lang="fr-FR" sz="1000" dirty="0" smtClean="0">
                <a:latin typeface="Arial Narrow"/>
                <a:cs typeface="Arial Narrow"/>
              </a:rPr>
              <a:t>Source: </a:t>
            </a:r>
            <a:r>
              <a:rPr lang="en-US" sz="1000" dirty="0" smtClean="0">
                <a:latin typeface="Arial Narrow"/>
                <a:cs typeface="Arial Narrow"/>
              </a:rPr>
              <a:t> </a:t>
            </a:r>
            <a:r>
              <a:rPr lang="pl-PL" sz="1000" dirty="0" smtClean="0">
                <a:latin typeface="Arial Narrow"/>
                <a:cs typeface="Arial Narrow"/>
                <a:hlinkClick r:id="rId5"/>
              </a:rPr>
              <a:t>https://es.wikipedia.org/wiki/Celia_Cruz</a:t>
            </a:r>
            <a:r>
              <a:rPr lang="pl-PL" sz="1000" dirty="0" smtClean="0">
                <a:latin typeface="Arial Narrow"/>
                <a:cs typeface="Arial Narrow"/>
              </a:rPr>
              <a:t> and </a:t>
            </a:r>
            <a:r>
              <a:rPr lang="en-US" sz="1000" dirty="0" smtClean="0">
                <a:latin typeface="Arial Narrow"/>
                <a:cs typeface="Arial Narrow"/>
                <a:hlinkClick r:id="rId6"/>
              </a:rPr>
              <a:t>http://web.mit.edu/21f.712/www/group4/celia_cruz.html</a:t>
            </a:r>
            <a:r>
              <a:rPr lang="en-US" sz="1000" dirty="0" smtClean="0">
                <a:latin typeface="Arial Narrow"/>
                <a:cs typeface="Arial Narrow"/>
              </a:rPr>
              <a:t>. </a:t>
            </a:r>
            <a:r>
              <a:rPr lang="cs-CZ" sz="1000" dirty="0" err="1" smtClean="0">
                <a:latin typeface="Arial Narrow"/>
                <a:cs typeface="Arial Narrow"/>
              </a:rPr>
              <a:t>Photo</a:t>
            </a:r>
            <a:r>
              <a:rPr lang="cs-CZ" sz="1000" dirty="0" smtClean="0">
                <a:latin typeface="Arial Narrow"/>
                <a:cs typeface="Arial Narrow"/>
              </a:rPr>
              <a:t>: </a:t>
            </a:r>
            <a:r>
              <a:rPr lang="en-US" sz="1000" dirty="0" smtClean="0">
                <a:latin typeface="Arial Narrow"/>
                <a:cs typeface="Arial Narrow"/>
              </a:rPr>
              <a:t> https://</a:t>
            </a:r>
            <a:r>
              <a:rPr lang="en-US" sz="1000" dirty="0" err="1" smtClean="0">
                <a:latin typeface="Arial Narrow"/>
                <a:cs typeface="Arial Narrow"/>
              </a:rPr>
              <a:t>celiacruz.com</a:t>
            </a:r>
            <a:r>
              <a:rPr lang="en-US" sz="1000" dirty="0" smtClean="0">
                <a:latin typeface="Arial Narrow"/>
                <a:cs typeface="Arial Narrow"/>
              </a:rPr>
              <a:t>/celia-cruz-the-queen-of-salsa-wins-smithsonians-contest-for-most-iconic-american/ </a:t>
            </a:r>
            <a:r>
              <a:rPr lang="pl-PL" sz="1000" dirty="0" smtClean="0">
                <a:latin typeface="Arial Narrow"/>
                <a:cs typeface="Arial Narrow"/>
              </a:rPr>
              <a:t> </a:t>
            </a:r>
            <a:endParaRPr lang="en-US" sz="1000" dirty="0">
              <a:latin typeface="Arial Narrow"/>
              <a:cs typeface="Arial Narrow"/>
            </a:endParaRPr>
          </a:p>
        </p:txBody>
      </p:sp>
      <p:pic>
        <p:nvPicPr>
          <p:cNvPr id="11" name="Picture 10" descr="New-Speaking-Latino-Logo-650px.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70459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457203" y="443071"/>
            <a:ext cx="6858000" cy="9143999"/>
          </a:xfrm>
          <a:prstGeom prst="round2DiagRect">
            <a:avLst>
              <a:gd name="adj1" fmla="val 7694"/>
              <a:gd name="adj2" fmla="val 0"/>
            </a:avLst>
          </a:prstGeom>
          <a:noFill/>
          <a:ln w="57150" cmpd="sng">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886202" y="602259"/>
            <a:ext cx="3428999" cy="584776"/>
          </a:xfrm>
          <a:prstGeom prst="rect">
            <a:avLst/>
          </a:prstGeom>
        </p:spPr>
        <p:txBody>
          <a:bodyPr wrap="square">
            <a:spAutoFit/>
          </a:bodyPr>
          <a:lstStyle/>
          <a:p>
            <a:r>
              <a:rPr lang="es-ES_tradnl" sz="3200" dirty="0" smtClean="0">
                <a:solidFill>
                  <a:srgbClr val="E46C0A"/>
                </a:solidFill>
                <a:latin typeface="Yanone Kaffeesatz Bold"/>
                <a:cs typeface="Yanone Kaffeesatz Bold"/>
              </a:rPr>
              <a:t>TITO PUENTE</a:t>
            </a:r>
          </a:p>
        </p:txBody>
      </p:sp>
      <p:sp>
        <p:nvSpPr>
          <p:cNvPr id="6" name="TextBox 5"/>
          <p:cNvSpPr txBox="1"/>
          <p:nvPr/>
        </p:nvSpPr>
        <p:spPr>
          <a:xfrm>
            <a:off x="724216" y="4353303"/>
            <a:ext cx="6323974" cy="5055230"/>
          </a:xfrm>
          <a:prstGeom prst="rect">
            <a:avLst/>
          </a:prstGeom>
          <a:noFill/>
        </p:spPr>
        <p:txBody>
          <a:bodyPr wrap="square" rtlCol="0">
            <a:spAutoFit/>
          </a:bodyPr>
          <a:lstStyle/>
          <a:p>
            <a:pPr>
              <a:lnSpc>
                <a:spcPct val="150000"/>
              </a:lnSpc>
            </a:pPr>
            <a:r>
              <a:rPr lang="en-US" dirty="0">
                <a:latin typeface="Avenir Book"/>
                <a:cs typeface="Avenir Book"/>
              </a:rPr>
              <a:t>He received a strong musical training and started his career in mambo. He became a great musician of this genre and developed a fusion of jazz and rhythm that had a profound influence on the success of salsa. They call him the King of the Timbales for his ability with this instrument. He composed the mambo “</a:t>
            </a:r>
            <a:r>
              <a:rPr lang="en-US" dirty="0" err="1">
                <a:latin typeface="Avenir Book"/>
                <a:cs typeface="Avenir Book"/>
              </a:rPr>
              <a:t>Oye</a:t>
            </a:r>
            <a:r>
              <a:rPr lang="en-US" dirty="0">
                <a:latin typeface="Avenir Book"/>
                <a:cs typeface="Avenir Book"/>
              </a:rPr>
              <a:t> </a:t>
            </a:r>
            <a:r>
              <a:rPr lang="en-US" dirty="0" err="1">
                <a:latin typeface="Avenir Book"/>
                <a:cs typeface="Avenir Book"/>
              </a:rPr>
              <a:t>cómo</a:t>
            </a:r>
            <a:r>
              <a:rPr lang="en-US" dirty="0">
                <a:latin typeface="Avenir Book"/>
                <a:cs typeface="Avenir Book"/>
              </a:rPr>
              <a:t> </a:t>
            </a:r>
            <a:r>
              <a:rPr lang="en-US" dirty="0" err="1">
                <a:latin typeface="Avenir Book"/>
                <a:cs typeface="Avenir Book"/>
              </a:rPr>
              <a:t>va</a:t>
            </a:r>
            <a:r>
              <a:rPr lang="en-US" dirty="0">
                <a:latin typeface="Avenir Book"/>
                <a:cs typeface="Avenir Book"/>
              </a:rPr>
              <a:t>," recorded 198 albums, and even has a star on the Walk of Fame in Hollywood.</a:t>
            </a:r>
          </a:p>
          <a:p>
            <a:pPr>
              <a:lnSpc>
                <a:spcPct val="150000"/>
              </a:lnSpc>
            </a:pPr>
            <a:endParaRPr lang="es-ES_tradnl" dirty="0">
              <a:latin typeface="Avenir Book"/>
              <a:cs typeface="Avenir Book"/>
            </a:endParaRPr>
          </a:p>
          <a:p>
            <a:pPr algn="ctr">
              <a:lnSpc>
                <a:spcPct val="150000"/>
              </a:lnSpc>
            </a:pPr>
            <a:r>
              <a:rPr lang="en-US" b="1" i="1" dirty="0">
                <a:solidFill>
                  <a:srgbClr val="E46C0A"/>
                </a:solidFill>
                <a:latin typeface="Avenir Black"/>
                <a:cs typeface="Avenir Black"/>
              </a:rPr>
              <a:t>He helped to bring African-American and Caribbean rhythms, such as mambo and cha cha cha, to a</a:t>
            </a:r>
          </a:p>
          <a:p>
            <a:pPr algn="ctr">
              <a:lnSpc>
                <a:spcPct val="150000"/>
              </a:lnSpc>
            </a:pPr>
            <a:r>
              <a:rPr lang="en-US" b="1" i="1" dirty="0">
                <a:solidFill>
                  <a:srgbClr val="E46C0A"/>
                </a:solidFill>
                <a:latin typeface="Avenir Black"/>
                <a:cs typeface="Avenir Black"/>
              </a:rPr>
              <a:t> mainstream audience.</a:t>
            </a:r>
            <a:endParaRPr lang="en-US" b="1" i="1" dirty="0">
              <a:solidFill>
                <a:srgbClr val="E46C0A"/>
              </a:solidFill>
              <a:latin typeface="Avenir Black"/>
              <a:cs typeface="Avenir Black"/>
            </a:endParaRPr>
          </a:p>
        </p:txBody>
      </p:sp>
      <p:sp>
        <p:nvSpPr>
          <p:cNvPr id="7" name="Oval 6"/>
          <p:cNvSpPr/>
          <p:nvPr/>
        </p:nvSpPr>
        <p:spPr>
          <a:xfrm>
            <a:off x="680841" y="602260"/>
            <a:ext cx="3050579" cy="3050579"/>
          </a:xfrm>
          <a:prstGeom prst="ellipse">
            <a:avLst/>
          </a:prstGeom>
          <a:blipFill rotWithShape="1">
            <a:blip r:embed="rId2"/>
            <a:srcRect/>
            <a:stretch>
              <a:fillRect l="-13822" t="-450" r="-14472" b="-964"/>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886202" y="1365032"/>
            <a:ext cx="3288827" cy="2287806"/>
          </a:xfrm>
          <a:prstGeom prst="rect">
            <a:avLst/>
          </a:prstGeom>
          <a:noFill/>
        </p:spPr>
        <p:txBody>
          <a:bodyPr wrap="square" rtlCol="0">
            <a:spAutoFit/>
          </a:bodyPr>
          <a:lstStyle/>
          <a:p>
            <a:pPr>
              <a:lnSpc>
                <a:spcPct val="150000"/>
              </a:lnSpc>
            </a:pPr>
            <a:r>
              <a:rPr lang="de-DE" sz="1600" b="1" dirty="0" smtClean="0">
                <a:latin typeface="Avenir Book"/>
                <a:cs typeface="Avenir Book"/>
              </a:rPr>
              <a:t>Name:</a:t>
            </a:r>
            <a:r>
              <a:rPr lang="es-ES_tradnl" sz="1600" b="1" dirty="0" smtClean="0">
                <a:latin typeface="Avenir Book"/>
                <a:cs typeface="Avenir Book"/>
              </a:rPr>
              <a:t> </a:t>
            </a:r>
            <a:r>
              <a:rPr lang="es-ES_tradnl" sz="1600" dirty="0">
                <a:latin typeface="Avenir Book"/>
                <a:cs typeface="Avenir Book"/>
              </a:rPr>
              <a:t>Ernesto Antonio </a:t>
            </a:r>
            <a:r>
              <a:rPr lang="es-ES_tradnl" sz="1600" dirty="0" smtClean="0">
                <a:latin typeface="Avenir Book"/>
                <a:cs typeface="Avenir Book"/>
              </a:rPr>
              <a:t>Puente</a:t>
            </a:r>
          </a:p>
          <a:p>
            <a:pPr>
              <a:lnSpc>
                <a:spcPct val="150000"/>
              </a:lnSpc>
            </a:pPr>
            <a:r>
              <a:rPr lang="en-US" sz="1600" b="1" dirty="0" smtClean="0">
                <a:latin typeface="Avenir Book"/>
                <a:cs typeface="Avenir Book"/>
              </a:rPr>
              <a:t>Country:</a:t>
            </a:r>
            <a:r>
              <a:rPr lang="es-ES_tradnl" sz="1600" b="1" dirty="0" smtClean="0">
                <a:latin typeface="Avenir Book"/>
                <a:cs typeface="Avenir Book"/>
              </a:rPr>
              <a:t> </a:t>
            </a:r>
            <a:r>
              <a:rPr lang="en-US" sz="1600" dirty="0" smtClean="0">
                <a:latin typeface="Avenir Book"/>
                <a:cs typeface="Avenir Book"/>
              </a:rPr>
              <a:t>United States</a:t>
            </a:r>
            <a:r>
              <a:rPr lang="es-ES_tradnl" sz="1600" dirty="0" smtClean="0">
                <a:latin typeface="Avenir Book"/>
                <a:cs typeface="Avenir Book"/>
              </a:rPr>
              <a:t> </a:t>
            </a:r>
            <a:br>
              <a:rPr lang="es-ES_tradnl" sz="1600" dirty="0" smtClean="0">
                <a:latin typeface="Avenir Book"/>
                <a:cs typeface="Avenir Book"/>
              </a:rPr>
            </a:br>
            <a:r>
              <a:rPr lang="es-ES_tradnl" sz="1600" dirty="0" smtClean="0">
                <a:latin typeface="Avenir Book"/>
                <a:cs typeface="Avenir Book"/>
              </a:rPr>
              <a:t>(Puerto </a:t>
            </a:r>
            <a:r>
              <a:rPr lang="es-ES_tradnl" sz="1600" dirty="0" err="1" smtClean="0">
                <a:latin typeface="Avenir Book"/>
                <a:cs typeface="Avenir Book"/>
              </a:rPr>
              <a:t>Rican</a:t>
            </a:r>
            <a:r>
              <a:rPr lang="es-ES_tradnl" sz="1600" dirty="0" smtClean="0">
                <a:latin typeface="Avenir Book"/>
                <a:cs typeface="Avenir Book"/>
              </a:rPr>
              <a:t> </a:t>
            </a:r>
            <a:r>
              <a:rPr lang="fr-FR" sz="1600" dirty="0" err="1" smtClean="0">
                <a:latin typeface="Avenir Book"/>
                <a:cs typeface="Avenir Book"/>
              </a:rPr>
              <a:t>Descent</a:t>
            </a:r>
            <a:r>
              <a:rPr lang="es-ES_tradnl" sz="1600" dirty="0" smtClean="0">
                <a:latin typeface="Avenir Book"/>
                <a:cs typeface="Avenir Book"/>
              </a:rPr>
              <a:t>)</a:t>
            </a:r>
            <a:endParaRPr lang="es-ES_tradnl" sz="1600" dirty="0">
              <a:latin typeface="Avenir Book"/>
              <a:cs typeface="Avenir Book"/>
            </a:endParaRPr>
          </a:p>
          <a:p>
            <a:pPr>
              <a:lnSpc>
                <a:spcPct val="150000"/>
              </a:lnSpc>
            </a:pPr>
            <a:r>
              <a:rPr lang="en-US" sz="1600" b="1" dirty="0" smtClean="0">
                <a:latin typeface="Avenir Book"/>
                <a:cs typeface="Avenir Book"/>
              </a:rPr>
              <a:t>Date of Birth:</a:t>
            </a:r>
            <a:r>
              <a:rPr lang="es-ES_tradnl" sz="1600" b="1" dirty="0" smtClean="0">
                <a:latin typeface="Avenir Book"/>
                <a:cs typeface="Avenir Book"/>
              </a:rPr>
              <a:t> </a:t>
            </a:r>
            <a:r>
              <a:rPr lang="es-ES_tradnl" sz="1600" dirty="0" err="1" smtClean="0">
                <a:latin typeface="Avenir Book"/>
                <a:cs typeface="Avenir Book"/>
              </a:rPr>
              <a:t>April</a:t>
            </a:r>
            <a:r>
              <a:rPr lang="es-ES_tradnl" sz="1600" dirty="0" smtClean="0">
                <a:latin typeface="Avenir Book"/>
                <a:cs typeface="Avenir Book"/>
              </a:rPr>
              <a:t> </a:t>
            </a:r>
            <a:r>
              <a:rPr lang="ro-RO" sz="1600" dirty="0" smtClean="0">
                <a:latin typeface="Avenir Book"/>
                <a:cs typeface="Avenir Book"/>
              </a:rPr>
              <a:t>20, 1923</a:t>
            </a:r>
          </a:p>
          <a:p>
            <a:pPr>
              <a:lnSpc>
                <a:spcPct val="150000"/>
              </a:lnSpc>
            </a:pPr>
            <a:r>
              <a:rPr lang="en-US" sz="1600" b="1" dirty="0" smtClean="0">
                <a:latin typeface="Avenir Book"/>
                <a:cs typeface="Avenir Book"/>
              </a:rPr>
              <a:t>What does he do?:</a:t>
            </a:r>
            <a:r>
              <a:rPr lang="es-ES_tradnl" sz="1600" b="1" dirty="0" smtClean="0">
                <a:latin typeface="Avenir Book"/>
                <a:cs typeface="Avenir Book"/>
              </a:rPr>
              <a:t> </a:t>
            </a:r>
            <a:r>
              <a:rPr lang="en-US" sz="1600" dirty="0" smtClean="0">
                <a:latin typeface="Avenir Book"/>
                <a:cs typeface="Avenir Book"/>
              </a:rPr>
              <a:t>He is </a:t>
            </a:r>
            <a:r>
              <a:rPr lang="it-IT" sz="1600" dirty="0" err="1" smtClean="0">
                <a:latin typeface="Avenir Book"/>
                <a:cs typeface="Avenir Book"/>
              </a:rPr>
              <a:t>percussionist</a:t>
            </a:r>
            <a:endParaRPr lang="en-US" sz="1600" dirty="0">
              <a:latin typeface="Avenir Book"/>
              <a:cs typeface="Avenir Book"/>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361" y="3112505"/>
            <a:ext cx="1623543" cy="1080671"/>
          </a:xfrm>
          <a:prstGeom prst="rect">
            <a:avLst/>
          </a:prstGeom>
          <a:solidFill>
            <a:srgbClr val="FFFFFF">
              <a:shade val="85000"/>
            </a:srgbClr>
          </a:solidFill>
          <a:ln w="57150" cap="sq" cmpd="sng">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457203" y="9587070"/>
            <a:ext cx="6858000" cy="246221"/>
          </a:xfrm>
          <a:prstGeom prst="rect">
            <a:avLst/>
          </a:prstGeom>
          <a:noFill/>
        </p:spPr>
        <p:txBody>
          <a:bodyPr wrap="square" rtlCol="0">
            <a:spAutoFit/>
          </a:bodyPr>
          <a:lstStyle/>
          <a:p>
            <a:r>
              <a:rPr lang="fr-FR" sz="1000" dirty="0" smtClean="0">
                <a:latin typeface="Arial Narrow"/>
                <a:cs typeface="Arial Narrow"/>
              </a:rPr>
              <a:t>Source</a:t>
            </a:r>
            <a:r>
              <a:rPr lang="es-ES_tradnl" sz="1000" dirty="0" smtClean="0">
                <a:latin typeface="Arial Narrow"/>
                <a:cs typeface="Arial Narrow"/>
              </a:rPr>
              <a:t>s and </a:t>
            </a:r>
            <a:r>
              <a:rPr lang="cs-CZ" sz="1000" dirty="0" err="1" smtClean="0">
                <a:latin typeface="Arial Narrow"/>
                <a:cs typeface="Arial Narrow"/>
              </a:rPr>
              <a:t>Photo</a:t>
            </a:r>
            <a:r>
              <a:rPr lang="cs-CZ" sz="1000" dirty="0" smtClean="0">
                <a:latin typeface="Arial Narrow"/>
                <a:cs typeface="Arial Narrow"/>
              </a:rPr>
              <a:t>: </a:t>
            </a:r>
            <a:r>
              <a:rPr lang="es-ES_tradnl" sz="1000" dirty="0" smtClean="0">
                <a:latin typeface="Arial Narrow"/>
                <a:cs typeface="Arial Narrow"/>
              </a:rPr>
              <a:t> </a:t>
            </a:r>
            <a:r>
              <a:rPr lang="es-ES_tradnl" sz="1000" dirty="0">
                <a:latin typeface="Arial Narrow"/>
                <a:cs typeface="Arial Narrow"/>
                <a:hlinkClick r:id="rId4"/>
              </a:rPr>
              <a:t>https://www.biografiasyvidas.com/biografia/p/</a:t>
            </a:r>
            <a:r>
              <a:rPr lang="es-ES_tradnl" sz="1000" dirty="0" smtClean="0">
                <a:latin typeface="Arial Narrow"/>
                <a:cs typeface="Arial Narrow"/>
                <a:hlinkClick r:id="rId4"/>
              </a:rPr>
              <a:t>puente_tito.htm</a:t>
            </a:r>
            <a:r>
              <a:rPr lang="es-ES_tradnl" sz="1000" dirty="0" smtClean="0">
                <a:latin typeface="Arial Narrow"/>
                <a:cs typeface="Arial Narrow"/>
              </a:rPr>
              <a:t> and </a:t>
            </a:r>
            <a:r>
              <a:rPr lang="es-ES_tradnl" sz="1000" dirty="0" err="1" smtClean="0">
                <a:latin typeface="Arial Narrow"/>
                <a:cs typeface="Arial Narrow"/>
              </a:rPr>
              <a:t>https</a:t>
            </a:r>
            <a:r>
              <a:rPr lang="es-ES_tradnl" sz="1000" dirty="0">
                <a:latin typeface="Arial Narrow"/>
                <a:cs typeface="Arial Narrow"/>
              </a:rPr>
              <a:t>://</a:t>
            </a:r>
            <a:r>
              <a:rPr lang="es-ES_tradnl" sz="1000" dirty="0" err="1">
                <a:latin typeface="Arial Narrow"/>
                <a:cs typeface="Arial Narrow"/>
              </a:rPr>
              <a:t>es.wikipedia.org</a:t>
            </a:r>
            <a:r>
              <a:rPr lang="es-ES_tradnl" sz="1000" dirty="0">
                <a:latin typeface="Arial Narrow"/>
                <a:cs typeface="Arial Narrow"/>
              </a:rPr>
              <a:t>/wiki/</a:t>
            </a:r>
            <a:r>
              <a:rPr lang="es-ES_tradnl" sz="1000" dirty="0" err="1">
                <a:latin typeface="Arial Narrow"/>
                <a:cs typeface="Arial Narrow"/>
              </a:rPr>
              <a:t>Tito_Puente</a:t>
            </a:r>
            <a:endParaRPr lang="es-ES_tradnl" sz="1000" dirty="0">
              <a:latin typeface="Arial Narrow"/>
              <a:cs typeface="Arial Narrow"/>
            </a:endParaRPr>
          </a:p>
        </p:txBody>
      </p:sp>
      <p:pic>
        <p:nvPicPr>
          <p:cNvPr id="11" name="Picture 10" descr="New-Speaking-Latino-Logo-65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6227" y="8884353"/>
            <a:ext cx="1828800" cy="621792"/>
          </a:xfrm>
          <a:prstGeom prst="rect">
            <a:avLst/>
          </a:prstGeom>
          <a:effectLst/>
        </p:spPr>
      </p:pic>
    </p:spTree>
    <p:extLst>
      <p:ext uri="{BB962C8B-B14F-4D97-AF65-F5344CB8AC3E}">
        <p14:creationId xmlns:p14="http://schemas.microsoft.com/office/powerpoint/2010/main" val="3779255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5731</TotalTime>
  <Words>4405</Words>
  <Application>Microsoft Macintosh PowerPoint</Application>
  <PresentationFormat>Custom</PresentationFormat>
  <Paragraphs>299</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Caballero</dc:creator>
  <cp:lastModifiedBy>Diana Caballero</cp:lastModifiedBy>
  <cp:revision>110</cp:revision>
  <dcterms:created xsi:type="dcterms:W3CDTF">2017-09-01T20:27:25Z</dcterms:created>
  <dcterms:modified xsi:type="dcterms:W3CDTF">2018-09-19T17:54:34Z</dcterms:modified>
</cp:coreProperties>
</file>